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85" r:id="rId3"/>
    <p:sldId id="257" r:id="rId4"/>
    <p:sldId id="290" r:id="rId5"/>
    <p:sldId id="291" r:id="rId6"/>
    <p:sldId id="292" r:id="rId7"/>
    <p:sldId id="293" r:id="rId8"/>
    <p:sldId id="294" r:id="rId9"/>
    <p:sldId id="295" r:id="rId10"/>
    <p:sldId id="296" r:id="rId11"/>
    <p:sldId id="297" r:id="rId12"/>
    <p:sldId id="298" r:id="rId13"/>
    <p:sldId id="299" r:id="rId14"/>
    <p:sldId id="300" r:id="rId15"/>
    <p:sldId id="301" r:id="rId16"/>
    <p:sldId id="303" r:id="rId17"/>
    <p:sldId id="302" r:id="rId18"/>
    <p:sldId id="304" r:id="rId19"/>
    <p:sldId id="305" r:id="rId20"/>
    <p:sldId id="306" r:id="rId21"/>
    <p:sldId id="307" r:id="rId22"/>
    <p:sldId id="308" r:id="rId23"/>
    <p:sldId id="260" r:id="rId24"/>
  </p:sldIdLst>
  <p:sldSz cx="9144000" cy="5143500" type="screen16x9"/>
  <p:notesSz cx="6858000" cy="9144000"/>
  <p:embeddedFontLst>
    <p:embeddedFont>
      <p:font typeface="Bahnschrift SemiLight" panose="020B0502040204020203" pitchFamily="34" charset="0"/>
      <p:regular r:id="rId26"/>
    </p:embeddedFont>
    <p:embeddedFont>
      <p:font typeface="Fira Sans" panose="020B0503050000020004" pitchFamily="34" charset="0"/>
      <p:regular r:id="rId27"/>
      <p:bold r:id="rId28"/>
      <p:italic r:id="rId29"/>
      <p:boldItalic r:id="rId30"/>
    </p:embeddedFont>
    <p:embeddedFont>
      <p:font typeface="Fira Sans Extra Condensed" panose="020B0503050000020004" pitchFamily="34"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780869-4614-499F-A502-34AEEC495285}">
  <a:tblStyle styleId="{69780869-4614-499F-A502-34AEEC4952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88" d="100"/>
          <a:sy n="88" d="100"/>
        </p:scale>
        <p:origin x="6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1571;&#1581;&#1605;&#1583;%20&#1575;&#1604;&#1593;&#1605;&#1608;&#1583;&#1610;\Downloads\Photo%20Test%20-%20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1571;&#1581;&#1605;&#1583;%20&#1575;&#1604;&#1593;&#1605;&#1608;&#1583;&#1610;\Downloads\Photo%20Test%20-%20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1571;&#1581;&#1605;&#1583;%20&#1575;&#1604;&#1593;&#1605;&#1608;&#1583;&#1610;\Downloads\Photo%20Test%20-%20Result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Worksheet!$C$1</c:f>
              <c:strCache>
                <c:ptCount val="1"/>
                <c:pt idx="0">
                  <c:v>Results</c:v>
                </c:pt>
              </c:strCache>
            </c:strRef>
          </c:tx>
          <c:spPr>
            <a:solidFill>
              <a:schemeClr val="accent1"/>
            </a:solidFill>
            <a:ln>
              <a:noFill/>
            </a:ln>
            <a:effectLst/>
          </c:spPr>
          <c:invertIfNegative val="0"/>
          <c:cat>
            <c:strRef>
              <c:f>Worksheet!$A$2:$A$3</c:f>
              <c:strCache>
                <c:ptCount val="2"/>
                <c:pt idx="0">
                  <c:v>Ad Set_A</c:v>
                </c:pt>
                <c:pt idx="1">
                  <c:v>Ad Set_B</c:v>
                </c:pt>
              </c:strCache>
            </c:strRef>
          </c:cat>
          <c:val>
            <c:numRef>
              <c:f>Worksheet!$C$2:$C$3</c:f>
              <c:numCache>
                <c:formatCode>General</c:formatCode>
                <c:ptCount val="2"/>
                <c:pt idx="0">
                  <c:v>42</c:v>
                </c:pt>
                <c:pt idx="1">
                  <c:v>48</c:v>
                </c:pt>
              </c:numCache>
            </c:numRef>
          </c:val>
          <c:extLst>
            <c:ext xmlns:c16="http://schemas.microsoft.com/office/drawing/2014/chart" uri="{C3380CC4-5D6E-409C-BE32-E72D297353CC}">
              <c16:uniqueId val="{00000000-E4CC-4263-9076-64CDD35237E5}"/>
            </c:ext>
          </c:extLst>
        </c:ser>
        <c:dLbls>
          <c:showLegendKey val="0"/>
          <c:showVal val="0"/>
          <c:showCatName val="0"/>
          <c:showSerName val="0"/>
          <c:showPercent val="0"/>
          <c:showBubbleSize val="0"/>
        </c:dLbls>
        <c:gapWidth val="219"/>
        <c:overlap val="-27"/>
        <c:axId val="1169962752"/>
        <c:axId val="1169960672"/>
      </c:barChart>
      <c:catAx>
        <c:axId val="1169962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169960672"/>
        <c:crosses val="autoZero"/>
        <c:auto val="1"/>
        <c:lblAlgn val="ctr"/>
        <c:lblOffset val="100"/>
        <c:noMultiLvlLbl val="0"/>
      </c:catAx>
      <c:valAx>
        <c:axId val="1169960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169962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05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Worksheet!$B$1</c:f>
              <c:strCache>
                <c:ptCount val="1"/>
                <c:pt idx="0">
                  <c:v>Cost per Result</c:v>
                </c:pt>
              </c:strCache>
            </c:strRef>
          </c:tx>
          <c:spPr>
            <a:solidFill>
              <a:schemeClr val="accent1"/>
            </a:solidFill>
            <a:ln>
              <a:noFill/>
            </a:ln>
            <a:effectLst/>
          </c:spPr>
          <c:invertIfNegative val="0"/>
          <c:cat>
            <c:strRef>
              <c:f>Worksheet!$A$2:$A$3</c:f>
              <c:strCache>
                <c:ptCount val="2"/>
                <c:pt idx="0">
                  <c:v>Ad Set_A</c:v>
                </c:pt>
                <c:pt idx="1">
                  <c:v>Ad Set_B</c:v>
                </c:pt>
              </c:strCache>
            </c:strRef>
          </c:cat>
          <c:val>
            <c:numRef>
              <c:f>Worksheet!$B$2:$B$3</c:f>
              <c:numCache>
                <c:formatCode>General</c:formatCode>
                <c:ptCount val="2"/>
                <c:pt idx="0">
                  <c:v>9.6666666666666998E-2</c:v>
                </c:pt>
                <c:pt idx="1">
                  <c:v>8.1666666666666998E-2</c:v>
                </c:pt>
              </c:numCache>
            </c:numRef>
          </c:val>
          <c:extLst>
            <c:ext xmlns:c16="http://schemas.microsoft.com/office/drawing/2014/chart" uri="{C3380CC4-5D6E-409C-BE32-E72D297353CC}">
              <c16:uniqueId val="{00000000-2C04-418D-9FDB-40A6DCCD9605}"/>
            </c:ext>
          </c:extLst>
        </c:ser>
        <c:dLbls>
          <c:showLegendKey val="0"/>
          <c:showVal val="0"/>
          <c:showCatName val="0"/>
          <c:showSerName val="0"/>
          <c:showPercent val="0"/>
          <c:showBubbleSize val="0"/>
        </c:dLbls>
        <c:gapWidth val="219"/>
        <c:overlap val="-27"/>
        <c:axId val="1083283248"/>
        <c:axId val="1092260368"/>
      </c:barChart>
      <c:catAx>
        <c:axId val="1083283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092260368"/>
        <c:crosses val="autoZero"/>
        <c:auto val="1"/>
        <c:lblAlgn val="ctr"/>
        <c:lblOffset val="100"/>
        <c:noMultiLvlLbl val="0"/>
      </c:catAx>
      <c:valAx>
        <c:axId val="1092260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083283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Worksheet!$E$1</c:f>
              <c:strCache>
                <c:ptCount val="1"/>
                <c:pt idx="0">
                  <c:v>Impressions</c:v>
                </c:pt>
              </c:strCache>
            </c:strRef>
          </c:tx>
          <c:spPr>
            <a:solidFill>
              <a:schemeClr val="accent1"/>
            </a:solidFill>
            <a:ln>
              <a:noFill/>
            </a:ln>
            <a:effectLst/>
          </c:spPr>
          <c:invertIfNegative val="0"/>
          <c:cat>
            <c:strRef>
              <c:f>Worksheet!$A$2:$A$3</c:f>
              <c:strCache>
                <c:ptCount val="2"/>
                <c:pt idx="0">
                  <c:v>Ad Set_A</c:v>
                </c:pt>
                <c:pt idx="1">
                  <c:v>Ad Set_B</c:v>
                </c:pt>
              </c:strCache>
            </c:strRef>
          </c:cat>
          <c:val>
            <c:numRef>
              <c:f>Worksheet!$E$2:$E$3</c:f>
              <c:numCache>
                <c:formatCode>General</c:formatCode>
                <c:ptCount val="2"/>
                <c:pt idx="0">
                  <c:v>26822</c:v>
                </c:pt>
                <c:pt idx="1">
                  <c:v>31012</c:v>
                </c:pt>
              </c:numCache>
            </c:numRef>
          </c:val>
          <c:extLst>
            <c:ext xmlns:c16="http://schemas.microsoft.com/office/drawing/2014/chart" uri="{C3380CC4-5D6E-409C-BE32-E72D297353CC}">
              <c16:uniqueId val="{00000000-A743-4BC8-8A1C-BCEB7F9D2122}"/>
            </c:ext>
          </c:extLst>
        </c:ser>
        <c:dLbls>
          <c:showLegendKey val="0"/>
          <c:showVal val="0"/>
          <c:showCatName val="0"/>
          <c:showSerName val="0"/>
          <c:showPercent val="0"/>
          <c:showBubbleSize val="0"/>
        </c:dLbls>
        <c:gapWidth val="182"/>
        <c:axId val="1169965248"/>
        <c:axId val="1169964416"/>
      </c:barChart>
      <c:catAx>
        <c:axId val="1169965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169964416"/>
        <c:crosses val="autoZero"/>
        <c:auto val="1"/>
        <c:lblAlgn val="ctr"/>
        <c:lblOffset val="100"/>
        <c:noMultiLvlLbl val="0"/>
      </c:catAx>
      <c:valAx>
        <c:axId val="1169964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crossAx val="1169965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a00a88a2f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a00a88a2f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329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162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754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77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28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98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15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91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497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35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784e8a4504_0_3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784e8a4504_0_3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15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402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36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ac9eb79a8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ac9eb79a8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c32181c7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c32181c7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554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87500" y="1403700"/>
            <a:ext cx="4569000" cy="128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227400" y="2688000"/>
            <a:ext cx="2689200" cy="105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411475"/>
            <a:ext cx="8229600" cy="33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59">
          <p15:clr>
            <a:srgbClr val="EA4335"/>
          </p15:clr>
        </p15:guide>
        <p15:guide id="4" orient="horz" pos="2981">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97" name="Google Shape;65;p15">
            <a:extLst>
              <a:ext uri="{FF2B5EF4-FFF2-40B4-BE49-F238E27FC236}">
                <a16:creationId xmlns:a16="http://schemas.microsoft.com/office/drawing/2014/main" id="{DBA4C048-0D26-4E73-BD47-50C55EFC07CB}"/>
              </a:ext>
            </a:extLst>
          </p:cNvPr>
          <p:cNvSpPr txBox="1">
            <a:spLocks noGrp="1"/>
          </p:cNvSpPr>
          <p:nvPr>
            <p:ph type="ctrTitle"/>
          </p:nvPr>
        </p:nvSpPr>
        <p:spPr>
          <a:xfrm>
            <a:off x="-228231" y="393297"/>
            <a:ext cx="7079522" cy="56041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2400" dirty="0">
                <a:latin typeface="Fira Sans Extra Condensed"/>
                <a:ea typeface="Fira Sans Extra Condensed"/>
                <a:cs typeface="Fira Sans Extra Condensed"/>
                <a:sym typeface="Fira Sans Extra Condensed"/>
              </a:rPr>
              <a:t>"Optimizing Sales for </a:t>
            </a:r>
            <a:r>
              <a:rPr lang="en-GB" sz="2400" dirty="0" err="1">
                <a:latin typeface="Fira Sans Extra Condensed"/>
                <a:ea typeface="Fira Sans Extra Condensed"/>
                <a:cs typeface="Fira Sans Extra Condensed"/>
                <a:sym typeface="Fira Sans Extra Condensed"/>
              </a:rPr>
              <a:t>Dar_Al</a:t>
            </a:r>
            <a:r>
              <a:rPr lang="en-GB" sz="2400" dirty="0">
                <a:latin typeface="Fira Sans Extra Condensed"/>
                <a:ea typeface="Fira Sans Extra Condensed"/>
                <a:cs typeface="Fira Sans Extra Condensed"/>
                <a:sym typeface="Fira Sans Extra Condensed"/>
              </a:rPr>
              <a:t> </a:t>
            </a:r>
            <a:r>
              <a:rPr lang="en-GB" sz="2400" dirty="0" err="1">
                <a:latin typeface="Fira Sans Extra Condensed"/>
                <a:ea typeface="Fira Sans Extra Condensed"/>
                <a:cs typeface="Fira Sans Extra Condensed"/>
                <a:sym typeface="Fira Sans Extra Condensed"/>
              </a:rPr>
              <a:t>Amoudi</a:t>
            </a:r>
            <a:r>
              <a:rPr lang="en-GB" sz="2400" dirty="0">
                <a:latin typeface="Fira Sans Extra Condensed"/>
                <a:ea typeface="Fira Sans Extra Condensed"/>
                <a:cs typeface="Fira Sans Extra Condensed"/>
                <a:sym typeface="Fira Sans Extra Condensed"/>
              </a:rPr>
              <a:t> Store Using A/B Test</a:t>
            </a:r>
            <a:endParaRPr sz="2400" dirty="0">
              <a:latin typeface="Fira Sans Extra Condensed"/>
              <a:ea typeface="Fira Sans Extra Condensed"/>
              <a:cs typeface="Fira Sans Extra Condensed"/>
              <a:sym typeface="Fira Sans Extra Condensed"/>
            </a:endParaRPr>
          </a:p>
        </p:txBody>
      </p:sp>
      <p:grpSp>
        <p:nvGrpSpPr>
          <p:cNvPr id="98" name="Google Shape;2174;p34">
            <a:extLst>
              <a:ext uri="{FF2B5EF4-FFF2-40B4-BE49-F238E27FC236}">
                <a16:creationId xmlns:a16="http://schemas.microsoft.com/office/drawing/2014/main" id="{E951095D-DA6C-43E8-9E0A-0A9A06D70201}"/>
              </a:ext>
            </a:extLst>
          </p:cNvPr>
          <p:cNvGrpSpPr/>
          <p:nvPr/>
        </p:nvGrpSpPr>
        <p:grpSpPr>
          <a:xfrm>
            <a:off x="5654858" y="1854811"/>
            <a:ext cx="3338675" cy="1972875"/>
            <a:chOff x="2884475" y="1880988"/>
            <a:chExt cx="3338675" cy="1972875"/>
          </a:xfrm>
        </p:grpSpPr>
        <p:sp>
          <p:nvSpPr>
            <p:cNvPr id="99" name="Google Shape;2175;p34">
              <a:extLst>
                <a:ext uri="{FF2B5EF4-FFF2-40B4-BE49-F238E27FC236}">
                  <a16:creationId xmlns:a16="http://schemas.microsoft.com/office/drawing/2014/main" id="{83CFC189-136B-45E4-B8B5-754950AD39EF}"/>
                </a:ext>
              </a:extLst>
            </p:cNvPr>
            <p:cNvSpPr/>
            <p:nvPr/>
          </p:nvSpPr>
          <p:spPr>
            <a:xfrm>
              <a:off x="3211900" y="1909038"/>
              <a:ext cx="2684350" cy="1876200"/>
            </a:xfrm>
            <a:custGeom>
              <a:avLst/>
              <a:gdLst/>
              <a:ahLst/>
              <a:cxnLst/>
              <a:rect l="l" t="t" r="r" b="b"/>
              <a:pathLst>
                <a:path w="107374" h="75048" extrusionOk="0">
                  <a:moveTo>
                    <a:pt x="107374" y="69331"/>
                  </a:moveTo>
                  <a:lnTo>
                    <a:pt x="107374" y="69331"/>
                  </a:lnTo>
                  <a:lnTo>
                    <a:pt x="107353" y="69622"/>
                  </a:lnTo>
                  <a:lnTo>
                    <a:pt x="107332" y="69913"/>
                  </a:lnTo>
                  <a:lnTo>
                    <a:pt x="107290" y="70204"/>
                  </a:lnTo>
                  <a:lnTo>
                    <a:pt x="107249" y="70474"/>
                  </a:lnTo>
                  <a:lnTo>
                    <a:pt x="107187" y="70765"/>
                  </a:lnTo>
                  <a:lnTo>
                    <a:pt x="107103" y="71036"/>
                  </a:lnTo>
                  <a:lnTo>
                    <a:pt x="107020" y="71285"/>
                  </a:lnTo>
                  <a:lnTo>
                    <a:pt x="106916" y="71555"/>
                  </a:lnTo>
                  <a:lnTo>
                    <a:pt x="106792" y="71805"/>
                  </a:lnTo>
                  <a:lnTo>
                    <a:pt x="106667" y="72054"/>
                  </a:lnTo>
                  <a:lnTo>
                    <a:pt x="106542" y="72283"/>
                  </a:lnTo>
                  <a:lnTo>
                    <a:pt x="106397" y="72512"/>
                  </a:lnTo>
                  <a:lnTo>
                    <a:pt x="106230" y="72740"/>
                  </a:lnTo>
                  <a:lnTo>
                    <a:pt x="106064" y="72969"/>
                  </a:lnTo>
                  <a:lnTo>
                    <a:pt x="105877" y="73177"/>
                  </a:lnTo>
                  <a:lnTo>
                    <a:pt x="105690" y="73364"/>
                  </a:lnTo>
                  <a:lnTo>
                    <a:pt x="105503" y="73551"/>
                  </a:lnTo>
                  <a:lnTo>
                    <a:pt x="105295" y="73738"/>
                  </a:lnTo>
                  <a:lnTo>
                    <a:pt x="105066" y="73905"/>
                  </a:lnTo>
                  <a:lnTo>
                    <a:pt x="104837" y="74071"/>
                  </a:lnTo>
                  <a:lnTo>
                    <a:pt x="104609" y="74216"/>
                  </a:lnTo>
                  <a:lnTo>
                    <a:pt x="104380" y="74341"/>
                  </a:lnTo>
                  <a:lnTo>
                    <a:pt x="104131" y="74487"/>
                  </a:lnTo>
                  <a:lnTo>
                    <a:pt x="103881" y="74591"/>
                  </a:lnTo>
                  <a:lnTo>
                    <a:pt x="103611" y="74695"/>
                  </a:lnTo>
                  <a:lnTo>
                    <a:pt x="103361" y="74778"/>
                  </a:lnTo>
                  <a:lnTo>
                    <a:pt x="103070" y="74861"/>
                  </a:lnTo>
                  <a:lnTo>
                    <a:pt x="102800" y="74923"/>
                  </a:lnTo>
                  <a:lnTo>
                    <a:pt x="102530" y="74965"/>
                  </a:lnTo>
                  <a:lnTo>
                    <a:pt x="102239" y="75006"/>
                  </a:lnTo>
                  <a:lnTo>
                    <a:pt x="101948" y="75027"/>
                  </a:lnTo>
                  <a:lnTo>
                    <a:pt x="101657" y="75048"/>
                  </a:lnTo>
                  <a:lnTo>
                    <a:pt x="5717" y="75048"/>
                  </a:lnTo>
                  <a:lnTo>
                    <a:pt x="5717" y="75048"/>
                  </a:lnTo>
                  <a:lnTo>
                    <a:pt x="5426" y="75027"/>
                  </a:lnTo>
                  <a:lnTo>
                    <a:pt x="5135" y="75006"/>
                  </a:lnTo>
                  <a:lnTo>
                    <a:pt x="4844" y="74965"/>
                  </a:lnTo>
                  <a:lnTo>
                    <a:pt x="4553" y="74923"/>
                  </a:lnTo>
                  <a:lnTo>
                    <a:pt x="4283" y="74861"/>
                  </a:lnTo>
                  <a:lnTo>
                    <a:pt x="4012" y="74778"/>
                  </a:lnTo>
                  <a:lnTo>
                    <a:pt x="3742" y="74695"/>
                  </a:lnTo>
                  <a:lnTo>
                    <a:pt x="3493" y="74591"/>
                  </a:lnTo>
                  <a:lnTo>
                    <a:pt x="3243" y="74487"/>
                  </a:lnTo>
                  <a:lnTo>
                    <a:pt x="2994" y="74341"/>
                  </a:lnTo>
                  <a:lnTo>
                    <a:pt x="2744" y="74216"/>
                  </a:lnTo>
                  <a:lnTo>
                    <a:pt x="2516" y="74071"/>
                  </a:lnTo>
                  <a:lnTo>
                    <a:pt x="2287" y="73905"/>
                  </a:lnTo>
                  <a:lnTo>
                    <a:pt x="2079" y="73738"/>
                  </a:lnTo>
                  <a:lnTo>
                    <a:pt x="1871" y="73551"/>
                  </a:lnTo>
                  <a:lnTo>
                    <a:pt x="1663" y="73364"/>
                  </a:lnTo>
                  <a:lnTo>
                    <a:pt x="1476" y="73177"/>
                  </a:lnTo>
                  <a:lnTo>
                    <a:pt x="1310" y="72969"/>
                  </a:lnTo>
                  <a:lnTo>
                    <a:pt x="1144" y="72740"/>
                  </a:lnTo>
                  <a:lnTo>
                    <a:pt x="977" y="72512"/>
                  </a:lnTo>
                  <a:lnTo>
                    <a:pt x="832" y="72283"/>
                  </a:lnTo>
                  <a:lnTo>
                    <a:pt x="686" y="72054"/>
                  </a:lnTo>
                  <a:lnTo>
                    <a:pt x="561" y="71805"/>
                  </a:lnTo>
                  <a:lnTo>
                    <a:pt x="458" y="71555"/>
                  </a:lnTo>
                  <a:lnTo>
                    <a:pt x="354" y="71285"/>
                  </a:lnTo>
                  <a:lnTo>
                    <a:pt x="250" y="71036"/>
                  </a:lnTo>
                  <a:lnTo>
                    <a:pt x="187" y="70765"/>
                  </a:lnTo>
                  <a:lnTo>
                    <a:pt x="125" y="70474"/>
                  </a:lnTo>
                  <a:lnTo>
                    <a:pt x="63" y="70204"/>
                  </a:lnTo>
                  <a:lnTo>
                    <a:pt x="21" y="69913"/>
                  </a:lnTo>
                  <a:lnTo>
                    <a:pt x="0" y="69622"/>
                  </a:lnTo>
                  <a:lnTo>
                    <a:pt x="0" y="69331"/>
                  </a:lnTo>
                  <a:lnTo>
                    <a:pt x="0" y="5697"/>
                  </a:lnTo>
                  <a:lnTo>
                    <a:pt x="0" y="5697"/>
                  </a:lnTo>
                  <a:lnTo>
                    <a:pt x="0" y="5406"/>
                  </a:lnTo>
                  <a:lnTo>
                    <a:pt x="21" y="5115"/>
                  </a:lnTo>
                  <a:lnTo>
                    <a:pt x="63" y="4824"/>
                  </a:lnTo>
                  <a:lnTo>
                    <a:pt x="125" y="4553"/>
                  </a:lnTo>
                  <a:lnTo>
                    <a:pt x="187" y="4283"/>
                  </a:lnTo>
                  <a:lnTo>
                    <a:pt x="250" y="4013"/>
                  </a:lnTo>
                  <a:lnTo>
                    <a:pt x="354" y="3743"/>
                  </a:lnTo>
                  <a:lnTo>
                    <a:pt x="458" y="3472"/>
                  </a:lnTo>
                  <a:lnTo>
                    <a:pt x="561" y="3223"/>
                  </a:lnTo>
                  <a:lnTo>
                    <a:pt x="686" y="2974"/>
                  </a:lnTo>
                  <a:lnTo>
                    <a:pt x="832" y="2745"/>
                  </a:lnTo>
                  <a:lnTo>
                    <a:pt x="977" y="2516"/>
                  </a:lnTo>
                  <a:lnTo>
                    <a:pt x="1144" y="2288"/>
                  </a:lnTo>
                  <a:lnTo>
                    <a:pt x="1310" y="2080"/>
                  </a:lnTo>
                  <a:lnTo>
                    <a:pt x="1476" y="1872"/>
                  </a:lnTo>
                  <a:lnTo>
                    <a:pt x="1663" y="1664"/>
                  </a:lnTo>
                  <a:lnTo>
                    <a:pt x="1871" y="1477"/>
                  </a:lnTo>
                  <a:lnTo>
                    <a:pt x="2079" y="1290"/>
                  </a:lnTo>
                  <a:lnTo>
                    <a:pt x="2287" y="1123"/>
                  </a:lnTo>
                  <a:lnTo>
                    <a:pt x="2516" y="978"/>
                  </a:lnTo>
                  <a:lnTo>
                    <a:pt x="2744" y="812"/>
                  </a:lnTo>
                  <a:lnTo>
                    <a:pt x="2994" y="687"/>
                  </a:lnTo>
                  <a:lnTo>
                    <a:pt x="3243" y="562"/>
                  </a:lnTo>
                  <a:lnTo>
                    <a:pt x="3493" y="437"/>
                  </a:lnTo>
                  <a:lnTo>
                    <a:pt x="3742" y="333"/>
                  </a:lnTo>
                  <a:lnTo>
                    <a:pt x="4012" y="250"/>
                  </a:lnTo>
                  <a:lnTo>
                    <a:pt x="4283" y="167"/>
                  </a:lnTo>
                  <a:lnTo>
                    <a:pt x="4553" y="105"/>
                  </a:lnTo>
                  <a:lnTo>
                    <a:pt x="4844" y="63"/>
                  </a:lnTo>
                  <a:lnTo>
                    <a:pt x="5135" y="22"/>
                  </a:lnTo>
                  <a:lnTo>
                    <a:pt x="5426" y="1"/>
                  </a:lnTo>
                  <a:lnTo>
                    <a:pt x="5717" y="1"/>
                  </a:lnTo>
                  <a:lnTo>
                    <a:pt x="101657" y="1"/>
                  </a:lnTo>
                  <a:lnTo>
                    <a:pt x="101657" y="1"/>
                  </a:lnTo>
                  <a:lnTo>
                    <a:pt x="101948" y="1"/>
                  </a:lnTo>
                  <a:lnTo>
                    <a:pt x="102239" y="22"/>
                  </a:lnTo>
                  <a:lnTo>
                    <a:pt x="102530" y="63"/>
                  </a:lnTo>
                  <a:lnTo>
                    <a:pt x="102800" y="105"/>
                  </a:lnTo>
                  <a:lnTo>
                    <a:pt x="103070" y="167"/>
                  </a:lnTo>
                  <a:lnTo>
                    <a:pt x="103361" y="250"/>
                  </a:lnTo>
                  <a:lnTo>
                    <a:pt x="103611" y="333"/>
                  </a:lnTo>
                  <a:lnTo>
                    <a:pt x="103881" y="437"/>
                  </a:lnTo>
                  <a:lnTo>
                    <a:pt x="104131" y="562"/>
                  </a:lnTo>
                  <a:lnTo>
                    <a:pt x="104380" y="687"/>
                  </a:lnTo>
                  <a:lnTo>
                    <a:pt x="104609" y="812"/>
                  </a:lnTo>
                  <a:lnTo>
                    <a:pt x="104837" y="978"/>
                  </a:lnTo>
                  <a:lnTo>
                    <a:pt x="105066" y="1123"/>
                  </a:lnTo>
                  <a:lnTo>
                    <a:pt x="105295" y="1290"/>
                  </a:lnTo>
                  <a:lnTo>
                    <a:pt x="105503" y="1477"/>
                  </a:lnTo>
                  <a:lnTo>
                    <a:pt x="105690" y="1664"/>
                  </a:lnTo>
                  <a:lnTo>
                    <a:pt x="105877" y="1872"/>
                  </a:lnTo>
                  <a:lnTo>
                    <a:pt x="106064" y="2080"/>
                  </a:lnTo>
                  <a:lnTo>
                    <a:pt x="106230" y="2288"/>
                  </a:lnTo>
                  <a:lnTo>
                    <a:pt x="106397" y="2516"/>
                  </a:lnTo>
                  <a:lnTo>
                    <a:pt x="106542" y="2745"/>
                  </a:lnTo>
                  <a:lnTo>
                    <a:pt x="106667" y="2974"/>
                  </a:lnTo>
                  <a:lnTo>
                    <a:pt x="106792" y="3223"/>
                  </a:lnTo>
                  <a:lnTo>
                    <a:pt x="106916" y="3472"/>
                  </a:lnTo>
                  <a:lnTo>
                    <a:pt x="107020" y="3743"/>
                  </a:lnTo>
                  <a:lnTo>
                    <a:pt x="107103" y="4013"/>
                  </a:lnTo>
                  <a:lnTo>
                    <a:pt x="107187" y="4283"/>
                  </a:lnTo>
                  <a:lnTo>
                    <a:pt x="107249" y="4553"/>
                  </a:lnTo>
                  <a:lnTo>
                    <a:pt x="107290" y="4824"/>
                  </a:lnTo>
                  <a:lnTo>
                    <a:pt x="107332" y="5115"/>
                  </a:lnTo>
                  <a:lnTo>
                    <a:pt x="107353" y="5406"/>
                  </a:lnTo>
                  <a:lnTo>
                    <a:pt x="107374" y="5697"/>
                  </a:lnTo>
                  <a:lnTo>
                    <a:pt x="107374" y="69331"/>
                  </a:lnTo>
                  <a:close/>
                </a:path>
              </a:pathLst>
            </a:custGeom>
            <a:solidFill>
              <a:srgbClr val="00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76;p34">
              <a:extLst>
                <a:ext uri="{FF2B5EF4-FFF2-40B4-BE49-F238E27FC236}">
                  <a16:creationId xmlns:a16="http://schemas.microsoft.com/office/drawing/2014/main" id="{0CE256B8-8DC8-45E8-ADB2-D71D966706DF}"/>
                </a:ext>
              </a:extLst>
            </p:cNvPr>
            <p:cNvSpPr/>
            <p:nvPr/>
          </p:nvSpPr>
          <p:spPr>
            <a:xfrm>
              <a:off x="3211900" y="1909038"/>
              <a:ext cx="2684350" cy="1876200"/>
            </a:xfrm>
            <a:custGeom>
              <a:avLst/>
              <a:gdLst/>
              <a:ahLst/>
              <a:cxnLst/>
              <a:rect l="l" t="t" r="r" b="b"/>
              <a:pathLst>
                <a:path w="107374" h="75048" fill="none" extrusionOk="0">
                  <a:moveTo>
                    <a:pt x="107374" y="69331"/>
                  </a:moveTo>
                  <a:lnTo>
                    <a:pt x="107374" y="69331"/>
                  </a:lnTo>
                  <a:lnTo>
                    <a:pt x="107353" y="69622"/>
                  </a:lnTo>
                  <a:lnTo>
                    <a:pt x="107332" y="69913"/>
                  </a:lnTo>
                  <a:lnTo>
                    <a:pt x="107290" y="70204"/>
                  </a:lnTo>
                  <a:lnTo>
                    <a:pt x="107249" y="70474"/>
                  </a:lnTo>
                  <a:lnTo>
                    <a:pt x="107187" y="70765"/>
                  </a:lnTo>
                  <a:lnTo>
                    <a:pt x="107103" y="71036"/>
                  </a:lnTo>
                  <a:lnTo>
                    <a:pt x="107020" y="71285"/>
                  </a:lnTo>
                  <a:lnTo>
                    <a:pt x="106916" y="71555"/>
                  </a:lnTo>
                  <a:lnTo>
                    <a:pt x="106792" y="71805"/>
                  </a:lnTo>
                  <a:lnTo>
                    <a:pt x="106667" y="72054"/>
                  </a:lnTo>
                  <a:lnTo>
                    <a:pt x="106542" y="72283"/>
                  </a:lnTo>
                  <a:lnTo>
                    <a:pt x="106397" y="72512"/>
                  </a:lnTo>
                  <a:lnTo>
                    <a:pt x="106230" y="72740"/>
                  </a:lnTo>
                  <a:lnTo>
                    <a:pt x="106064" y="72969"/>
                  </a:lnTo>
                  <a:lnTo>
                    <a:pt x="105877" y="73177"/>
                  </a:lnTo>
                  <a:lnTo>
                    <a:pt x="105690" y="73364"/>
                  </a:lnTo>
                  <a:lnTo>
                    <a:pt x="105503" y="73551"/>
                  </a:lnTo>
                  <a:lnTo>
                    <a:pt x="105295" y="73738"/>
                  </a:lnTo>
                  <a:lnTo>
                    <a:pt x="105066" y="73905"/>
                  </a:lnTo>
                  <a:lnTo>
                    <a:pt x="104837" y="74071"/>
                  </a:lnTo>
                  <a:lnTo>
                    <a:pt x="104609" y="74216"/>
                  </a:lnTo>
                  <a:lnTo>
                    <a:pt x="104380" y="74341"/>
                  </a:lnTo>
                  <a:lnTo>
                    <a:pt x="104131" y="74487"/>
                  </a:lnTo>
                  <a:lnTo>
                    <a:pt x="103881" y="74591"/>
                  </a:lnTo>
                  <a:lnTo>
                    <a:pt x="103611" y="74695"/>
                  </a:lnTo>
                  <a:lnTo>
                    <a:pt x="103361" y="74778"/>
                  </a:lnTo>
                  <a:lnTo>
                    <a:pt x="103070" y="74861"/>
                  </a:lnTo>
                  <a:lnTo>
                    <a:pt x="102800" y="74923"/>
                  </a:lnTo>
                  <a:lnTo>
                    <a:pt x="102530" y="74965"/>
                  </a:lnTo>
                  <a:lnTo>
                    <a:pt x="102239" y="75006"/>
                  </a:lnTo>
                  <a:lnTo>
                    <a:pt x="101948" y="75027"/>
                  </a:lnTo>
                  <a:lnTo>
                    <a:pt x="101657" y="75048"/>
                  </a:lnTo>
                  <a:lnTo>
                    <a:pt x="5717" y="75048"/>
                  </a:lnTo>
                  <a:lnTo>
                    <a:pt x="5717" y="75048"/>
                  </a:lnTo>
                  <a:lnTo>
                    <a:pt x="5426" y="75027"/>
                  </a:lnTo>
                  <a:lnTo>
                    <a:pt x="5135" y="75006"/>
                  </a:lnTo>
                  <a:lnTo>
                    <a:pt x="4844" y="74965"/>
                  </a:lnTo>
                  <a:lnTo>
                    <a:pt x="4553" y="74923"/>
                  </a:lnTo>
                  <a:lnTo>
                    <a:pt x="4283" y="74861"/>
                  </a:lnTo>
                  <a:lnTo>
                    <a:pt x="4012" y="74778"/>
                  </a:lnTo>
                  <a:lnTo>
                    <a:pt x="3742" y="74695"/>
                  </a:lnTo>
                  <a:lnTo>
                    <a:pt x="3493" y="74591"/>
                  </a:lnTo>
                  <a:lnTo>
                    <a:pt x="3243" y="74487"/>
                  </a:lnTo>
                  <a:lnTo>
                    <a:pt x="2994" y="74341"/>
                  </a:lnTo>
                  <a:lnTo>
                    <a:pt x="2744" y="74216"/>
                  </a:lnTo>
                  <a:lnTo>
                    <a:pt x="2516" y="74071"/>
                  </a:lnTo>
                  <a:lnTo>
                    <a:pt x="2287" y="73905"/>
                  </a:lnTo>
                  <a:lnTo>
                    <a:pt x="2079" y="73738"/>
                  </a:lnTo>
                  <a:lnTo>
                    <a:pt x="1871" y="73551"/>
                  </a:lnTo>
                  <a:lnTo>
                    <a:pt x="1663" y="73364"/>
                  </a:lnTo>
                  <a:lnTo>
                    <a:pt x="1476" y="73177"/>
                  </a:lnTo>
                  <a:lnTo>
                    <a:pt x="1310" y="72969"/>
                  </a:lnTo>
                  <a:lnTo>
                    <a:pt x="1144" y="72740"/>
                  </a:lnTo>
                  <a:lnTo>
                    <a:pt x="977" y="72512"/>
                  </a:lnTo>
                  <a:lnTo>
                    <a:pt x="832" y="72283"/>
                  </a:lnTo>
                  <a:lnTo>
                    <a:pt x="686" y="72054"/>
                  </a:lnTo>
                  <a:lnTo>
                    <a:pt x="561" y="71805"/>
                  </a:lnTo>
                  <a:lnTo>
                    <a:pt x="458" y="71555"/>
                  </a:lnTo>
                  <a:lnTo>
                    <a:pt x="354" y="71285"/>
                  </a:lnTo>
                  <a:lnTo>
                    <a:pt x="250" y="71036"/>
                  </a:lnTo>
                  <a:lnTo>
                    <a:pt x="187" y="70765"/>
                  </a:lnTo>
                  <a:lnTo>
                    <a:pt x="125" y="70474"/>
                  </a:lnTo>
                  <a:lnTo>
                    <a:pt x="63" y="70204"/>
                  </a:lnTo>
                  <a:lnTo>
                    <a:pt x="21" y="69913"/>
                  </a:lnTo>
                  <a:lnTo>
                    <a:pt x="0" y="69622"/>
                  </a:lnTo>
                  <a:lnTo>
                    <a:pt x="0" y="69331"/>
                  </a:lnTo>
                  <a:lnTo>
                    <a:pt x="0" y="5697"/>
                  </a:lnTo>
                  <a:lnTo>
                    <a:pt x="0" y="5697"/>
                  </a:lnTo>
                  <a:lnTo>
                    <a:pt x="0" y="5406"/>
                  </a:lnTo>
                  <a:lnTo>
                    <a:pt x="21" y="5115"/>
                  </a:lnTo>
                  <a:lnTo>
                    <a:pt x="63" y="4824"/>
                  </a:lnTo>
                  <a:lnTo>
                    <a:pt x="125" y="4553"/>
                  </a:lnTo>
                  <a:lnTo>
                    <a:pt x="187" y="4283"/>
                  </a:lnTo>
                  <a:lnTo>
                    <a:pt x="250" y="4013"/>
                  </a:lnTo>
                  <a:lnTo>
                    <a:pt x="354" y="3743"/>
                  </a:lnTo>
                  <a:lnTo>
                    <a:pt x="458" y="3472"/>
                  </a:lnTo>
                  <a:lnTo>
                    <a:pt x="561" y="3223"/>
                  </a:lnTo>
                  <a:lnTo>
                    <a:pt x="686" y="2974"/>
                  </a:lnTo>
                  <a:lnTo>
                    <a:pt x="832" y="2745"/>
                  </a:lnTo>
                  <a:lnTo>
                    <a:pt x="977" y="2516"/>
                  </a:lnTo>
                  <a:lnTo>
                    <a:pt x="1144" y="2288"/>
                  </a:lnTo>
                  <a:lnTo>
                    <a:pt x="1310" y="2080"/>
                  </a:lnTo>
                  <a:lnTo>
                    <a:pt x="1476" y="1872"/>
                  </a:lnTo>
                  <a:lnTo>
                    <a:pt x="1663" y="1664"/>
                  </a:lnTo>
                  <a:lnTo>
                    <a:pt x="1871" y="1477"/>
                  </a:lnTo>
                  <a:lnTo>
                    <a:pt x="2079" y="1290"/>
                  </a:lnTo>
                  <a:lnTo>
                    <a:pt x="2287" y="1123"/>
                  </a:lnTo>
                  <a:lnTo>
                    <a:pt x="2516" y="978"/>
                  </a:lnTo>
                  <a:lnTo>
                    <a:pt x="2744" y="812"/>
                  </a:lnTo>
                  <a:lnTo>
                    <a:pt x="2994" y="687"/>
                  </a:lnTo>
                  <a:lnTo>
                    <a:pt x="3243" y="562"/>
                  </a:lnTo>
                  <a:lnTo>
                    <a:pt x="3493" y="437"/>
                  </a:lnTo>
                  <a:lnTo>
                    <a:pt x="3742" y="333"/>
                  </a:lnTo>
                  <a:lnTo>
                    <a:pt x="4012" y="250"/>
                  </a:lnTo>
                  <a:lnTo>
                    <a:pt x="4283" y="167"/>
                  </a:lnTo>
                  <a:lnTo>
                    <a:pt x="4553" y="105"/>
                  </a:lnTo>
                  <a:lnTo>
                    <a:pt x="4844" y="63"/>
                  </a:lnTo>
                  <a:lnTo>
                    <a:pt x="5135" y="22"/>
                  </a:lnTo>
                  <a:lnTo>
                    <a:pt x="5426" y="1"/>
                  </a:lnTo>
                  <a:lnTo>
                    <a:pt x="5717" y="1"/>
                  </a:lnTo>
                  <a:lnTo>
                    <a:pt x="101657" y="1"/>
                  </a:lnTo>
                  <a:lnTo>
                    <a:pt x="101657" y="1"/>
                  </a:lnTo>
                  <a:lnTo>
                    <a:pt x="101948" y="1"/>
                  </a:lnTo>
                  <a:lnTo>
                    <a:pt x="102239" y="22"/>
                  </a:lnTo>
                  <a:lnTo>
                    <a:pt x="102530" y="63"/>
                  </a:lnTo>
                  <a:lnTo>
                    <a:pt x="102800" y="105"/>
                  </a:lnTo>
                  <a:lnTo>
                    <a:pt x="103070" y="167"/>
                  </a:lnTo>
                  <a:lnTo>
                    <a:pt x="103361" y="250"/>
                  </a:lnTo>
                  <a:lnTo>
                    <a:pt x="103611" y="333"/>
                  </a:lnTo>
                  <a:lnTo>
                    <a:pt x="103881" y="437"/>
                  </a:lnTo>
                  <a:lnTo>
                    <a:pt x="104131" y="562"/>
                  </a:lnTo>
                  <a:lnTo>
                    <a:pt x="104380" y="687"/>
                  </a:lnTo>
                  <a:lnTo>
                    <a:pt x="104609" y="812"/>
                  </a:lnTo>
                  <a:lnTo>
                    <a:pt x="104837" y="978"/>
                  </a:lnTo>
                  <a:lnTo>
                    <a:pt x="105066" y="1123"/>
                  </a:lnTo>
                  <a:lnTo>
                    <a:pt x="105295" y="1290"/>
                  </a:lnTo>
                  <a:lnTo>
                    <a:pt x="105503" y="1477"/>
                  </a:lnTo>
                  <a:lnTo>
                    <a:pt x="105690" y="1664"/>
                  </a:lnTo>
                  <a:lnTo>
                    <a:pt x="105877" y="1872"/>
                  </a:lnTo>
                  <a:lnTo>
                    <a:pt x="106064" y="2080"/>
                  </a:lnTo>
                  <a:lnTo>
                    <a:pt x="106230" y="2288"/>
                  </a:lnTo>
                  <a:lnTo>
                    <a:pt x="106397" y="2516"/>
                  </a:lnTo>
                  <a:lnTo>
                    <a:pt x="106542" y="2745"/>
                  </a:lnTo>
                  <a:lnTo>
                    <a:pt x="106667" y="2974"/>
                  </a:lnTo>
                  <a:lnTo>
                    <a:pt x="106792" y="3223"/>
                  </a:lnTo>
                  <a:lnTo>
                    <a:pt x="106916" y="3472"/>
                  </a:lnTo>
                  <a:lnTo>
                    <a:pt x="107020" y="3743"/>
                  </a:lnTo>
                  <a:lnTo>
                    <a:pt x="107103" y="4013"/>
                  </a:lnTo>
                  <a:lnTo>
                    <a:pt x="107187" y="4283"/>
                  </a:lnTo>
                  <a:lnTo>
                    <a:pt x="107249" y="4553"/>
                  </a:lnTo>
                  <a:lnTo>
                    <a:pt x="107290" y="4824"/>
                  </a:lnTo>
                  <a:lnTo>
                    <a:pt x="107332" y="5115"/>
                  </a:lnTo>
                  <a:lnTo>
                    <a:pt x="107353" y="5406"/>
                  </a:lnTo>
                  <a:lnTo>
                    <a:pt x="107374" y="5697"/>
                  </a:lnTo>
                  <a:lnTo>
                    <a:pt x="107374" y="69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77;p34">
              <a:extLst>
                <a:ext uri="{FF2B5EF4-FFF2-40B4-BE49-F238E27FC236}">
                  <a16:creationId xmlns:a16="http://schemas.microsoft.com/office/drawing/2014/main" id="{5ACB188B-A829-408C-8706-EF49A5FEA442}"/>
                </a:ext>
              </a:extLst>
            </p:cNvPr>
            <p:cNvSpPr/>
            <p:nvPr/>
          </p:nvSpPr>
          <p:spPr>
            <a:xfrm>
              <a:off x="2884475" y="3630863"/>
              <a:ext cx="3338675" cy="172050"/>
            </a:xfrm>
            <a:custGeom>
              <a:avLst/>
              <a:gdLst/>
              <a:ahLst/>
              <a:cxnLst/>
              <a:rect l="l" t="t" r="r" b="b"/>
              <a:pathLst>
                <a:path w="133547" h="6882" extrusionOk="0">
                  <a:moveTo>
                    <a:pt x="0" y="1"/>
                  </a:moveTo>
                  <a:lnTo>
                    <a:pt x="0" y="1394"/>
                  </a:lnTo>
                  <a:lnTo>
                    <a:pt x="0" y="1394"/>
                  </a:lnTo>
                  <a:lnTo>
                    <a:pt x="21" y="1685"/>
                  </a:lnTo>
                  <a:lnTo>
                    <a:pt x="42" y="1955"/>
                  </a:lnTo>
                  <a:lnTo>
                    <a:pt x="83" y="2246"/>
                  </a:lnTo>
                  <a:lnTo>
                    <a:pt x="146" y="2516"/>
                  </a:lnTo>
                  <a:lnTo>
                    <a:pt x="229" y="2766"/>
                  </a:lnTo>
                  <a:lnTo>
                    <a:pt x="333" y="3036"/>
                  </a:lnTo>
                  <a:lnTo>
                    <a:pt x="437" y="3285"/>
                  </a:lnTo>
                  <a:lnTo>
                    <a:pt x="562" y="3535"/>
                  </a:lnTo>
                  <a:lnTo>
                    <a:pt x="707" y="3784"/>
                  </a:lnTo>
                  <a:lnTo>
                    <a:pt x="873" y="4013"/>
                  </a:lnTo>
                  <a:lnTo>
                    <a:pt x="1040" y="4242"/>
                  </a:lnTo>
                  <a:lnTo>
                    <a:pt x="1227" y="4470"/>
                  </a:lnTo>
                  <a:lnTo>
                    <a:pt x="1414" y="4678"/>
                  </a:lnTo>
                  <a:lnTo>
                    <a:pt x="1622" y="4886"/>
                  </a:lnTo>
                  <a:lnTo>
                    <a:pt x="1851" y="5094"/>
                  </a:lnTo>
                  <a:lnTo>
                    <a:pt x="2079" y="5281"/>
                  </a:lnTo>
                  <a:lnTo>
                    <a:pt x="2329" y="5468"/>
                  </a:lnTo>
                  <a:lnTo>
                    <a:pt x="2599" y="5634"/>
                  </a:lnTo>
                  <a:lnTo>
                    <a:pt x="2869" y="5801"/>
                  </a:lnTo>
                  <a:lnTo>
                    <a:pt x="3139" y="5946"/>
                  </a:lnTo>
                  <a:lnTo>
                    <a:pt x="3430" y="6092"/>
                  </a:lnTo>
                  <a:lnTo>
                    <a:pt x="3722" y="6217"/>
                  </a:lnTo>
                  <a:lnTo>
                    <a:pt x="4033" y="6341"/>
                  </a:lnTo>
                  <a:lnTo>
                    <a:pt x="4345" y="6445"/>
                  </a:lnTo>
                  <a:lnTo>
                    <a:pt x="4678" y="6549"/>
                  </a:lnTo>
                  <a:lnTo>
                    <a:pt x="4990" y="6632"/>
                  </a:lnTo>
                  <a:lnTo>
                    <a:pt x="5343" y="6715"/>
                  </a:lnTo>
                  <a:lnTo>
                    <a:pt x="5676" y="6778"/>
                  </a:lnTo>
                  <a:lnTo>
                    <a:pt x="6029" y="6819"/>
                  </a:lnTo>
                  <a:lnTo>
                    <a:pt x="6382" y="6861"/>
                  </a:lnTo>
                  <a:lnTo>
                    <a:pt x="6736" y="6882"/>
                  </a:lnTo>
                  <a:lnTo>
                    <a:pt x="7110" y="6882"/>
                  </a:lnTo>
                  <a:lnTo>
                    <a:pt x="126458" y="6882"/>
                  </a:lnTo>
                  <a:lnTo>
                    <a:pt x="126458" y="6882"/>
                  </a:lnTo>
                  <a:lnTo>
                    <a:pt x="126811" y="6882"/>
                  </a:lnTo>
                  <a:lnTo>
                    <a:pt x="127165" y="6861"/>
                  </a:lnTo>
                  <a:lnTo>
                    <a:pt x="127539" y="6819"/>
                  </a:lnTo>
                  <a:lnTo>
                    <a:pt x="127871" y="6778"/>
                  </a:lnTo>
                  <a:lnTo>
                    <a:pt x="128225" y="6715"/>
                  </a:lnTo>
                  <a:lnTo>
                    <a:pt x="128557" y="6632"/>
                  </a:lnTo>
                  <a:lnTo>
                    <a:pt x="128890" y="6549"/>
                  </a:lnTo>
                  <a:lnTo>
                    <a:pt x="129223" y="6445"/>
                  </a:lnTo>
                  <a:lnTo>
                    <a:pt x="129535" y="6341"/>
                  </a:lnTo>
                  <a:lnTo>
                    <a:pt x="129826" y="6217"/>
                  </a:lnTo>
                  <a:lnTo>
                    <a:pt x="130137" y="6092"/>
                  </a:lnTo>
                  <a:lnTo>
                    <a:pt x="130428" y="5946"/>
                  </a:lnTo>
                  <a:lnTo>
                    <a:pt x="130699" y="5801"/>
                  </a:lnTo>
                  <a:lnTo>
                    <a:pt x="130969" y="5634"/>
                  </a:lnTo>
                  <a:lnTo>
                    <a:pt x="131218" y="5468"/>
                  </a:lnTo>
                  <a:lnTo>
                    <a:pt x="131468" y="5281"/>
                  </a:lnTo>
                  <a:lnTo>
                    <a:pt x="131697" y="5094"/>
                  </a:lnTo>
                  <a:lnTo>
                    <a:pt x="131925" y="4886"/>
                  </a:lnTo>
                  <a:lnTo>
                    <a:pt x="132133" y="4678"/>
                  </a:lnTo>
                  <a:lnTo>
                    <a:pt x="132341" y="4470"/>
                  </a:lnTo>
                  <a:lnTo>
                    <a:pt x="132528" y="4242"/>
                  </a:lnTo>
                  <a:lnTo>
                    <a:pt x="132694" y="4013"/>
                  </a:lnTo>
                  <a:lnTo>
                    <a:pt x="132861" y="3784"/>
                  </a:lnTo>
                  <a:lnTo>
                    <a:pt x="132985" y="3535"/>
                  </a:lnTo>
                  <a:lnTo>
                    <a:pt x="133110" y="3285"/>
                  </a:lnTo>
                  <a:lnTo>
                    <a:pt x="133235" y="3036"/>
                  </a:lnTo>
                  <a:lnTo>
                    <a:pt x="133318" y="2766"/>
                  </a:lnTo>
                  <a:lnTo>
                    <a:pt x="133401" y="2516"/>
                  </a:lnTo>
                  <a:lnTo>
                    <a:pt x="133464" y="2246"/>
                  </a:lnTo>
                  <a:lnTo>
                    <a:pt x="133505" y="1955"/>
                  </a:lnTo>
                  <a:lnTo>
                    <a:pt x="133547" y="1685"/>
                  </a:lnTo>
                  <a:lnTo>
                    <a:pt x="133547" y="1394"/>
                  </a:lnTo>
                  <a:lnTo>
                    <a:pt x="133547" y="1"/>
                  </a:ln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78;p34">
              <a:extLst>
                <a:ext uri="{FF2B5EF4-FFF2-40B4-BE49-F238E27FC236}">
                  <a16:creationId xmlns:a16="http://schemas.microsoft.com/office/drawing/2014/main" id="{4ECA7D9B-7BC1-4047-96B1-8E848F62DEBD}"/>
                </a:ext>
              </a:extLst>
            </p:cNvPr>
            <p:cNvSpPr/>
            <p:nvPr/>
          </p:nvSpPr>
          <p:spPr>
            <a:xfrm>
              <a:off x="3316875" y="2028588"/>
              <a:ext cx="2461400" cy="1456275"/>
            </a:xfrm>
            <a:custGeom>
              <a:avLst/>
              <a:gdLst/>
              <a:ahLst/>
              <a:cxnLst/>
              <a:rect l="l" t="t" r="r" b="b"/>
              <a:pathLst>
                <a:path w="98456" h="58251" fill="none" extrusionOk="0">
                  <a:moveTo>
                    <a:pt x="1" y="0"/>
                  </a:moveTo>
                  <a:lnTo>
                    <a:pt x="1" y="58250"/>
                  </a:lnTo>
                  <a:lnTo>
                    <a:pt x="98456" y="58250"/>
                  </a:lnTo>
                  <a:lnTo>
                    <a:pt x="98456" y="4844"/>
                  </a:lnTo>
                  <a:lnTo>
                    <a:pt x="1" y="4844"/>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79;p34">
              <a:extLst>
                <a:ext uri="{FF2B5EF4-FFF2-40B4-BE49-F238E27FC236}">
                  <a16:creationId xmlns:a16="http://schemas.microsoft.com/office/drawing/2014/main" id="{1062B2ED-4C41-4681-92FA-DDD18C475478}"/>
                </a:ext>
              </a:extLst>
            </p:cNvPr>
            <p:cNvSpPr/>
            <p:nvPr/>
          </p:nvSpPr>
          <p:spPr>
            <a:xfrm>
              <a:off x="3316875" y="2028588"/>
              <a:ext cx="2461400" cy="121100"/>
            </a:xfrm>
            <a:custGeom>
              <a:avLst/>
              <a:gdLst/>
              <a:ahLst/>
              <a:cxnLst/>
              <a:rect l="l" t="t" r="r" b="b"/>
              <a:pathLst>
                <a:path w="98456" h="4844" fill="none" extrusionOk="0">
                  <a:moveTo>
                    <a:pt x="98456" y="4844"/>
                  </a:moveTo>
                  <a:lnTo>
                    <a:pt x="1" y="4844"/>
                  </a:lnTo>
                  <a:lnTo>
                    <a:pt x="1" y="0"/>
                  </a:lnTo>
                  <a:lnTo>
                    <a:pt x="98456" y="0"/>
                  </a:lnTo>
                  <a:lnTo>
                    <a:pt x="98456" y="48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80;p34">
              <a:extLst>
                <a:ext uri="{FF2B5EF4-FFF2-40B4-BE49-F238E27FC236}">
                  <a16:creationId xmlns:a16="http://schemas.microsoft.com/office/drawing/2014/main" id="{FB5AC52A-8DE3-4536-85A0-A8A0CBFC0D4F}"/>
                </a:ext>
              </a:extLst>
            </p:cNvPr>
            <p:cNvSpPr/>
            <p:nvPr/>
          </p:nvSpPr>
          <p:spPr>
            <a:xfrm>
              <a:off x="3466025" y="2028588"/>
              <a:ext cx="1512925" cy="121100"/>
            </a:xfrm>
            <a:custGeom>
              <a:avLst/>
              <a:gdLst/>
              <a:ahLst/>
              <a:cxnLst/>
              <a:rect l="l" t="t" r="r" b="b"/>
              <a:pathLst>
                <a:path w="60517" h="4844" fill="none" extrusionOk="0">
                  <a:moveTo>
                    <a:pt x="60517" y="0"/>
                  </a:moveTo>
                  <a:lnTo>
                    <a:pt x="1" y="0"/>
                  </a:lnTo>
                  <a:lnTo>
                    <a:pt x="1" y="4844"/>
                  </a:lnTo>
                  <a:lnTo>
                    <a:pt x="60517" y="4844"/>
                  </a:lnTo>
                  <a:lnTo>
                    <a:pt x="605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81;p34">
              <a:extLst>
                <a:ext uri="{FF2B5EF4-FFF2-40B4-BE49-F238E27FC236}">
                  <a16:creationId xmlns:a16="http://schemas.microsoft.com/office/drawing/2014/main" id="{4A0365D8-09D0-4AC1-979C-449019E77F5E}"/>
                </a:ext>
              </a:extLst>
            </p:cNvPr>
            <p:cNvSpPr/>
            <p:nvPr/>
          </p:nvSpPr>
          <p:spPr>
            <a:xfrm>
              <a:off x="3061175" y="3830438"/>
              <a:ext cx="3072600" cy="23425"/>
            </a:xfrm>
            <a:custGeom>
              <a:avLst/>
              <a:gdLst/>
              <a:ahLst/>
              <a:cxnLst/>
              <a:rect l="l" t="t" r="r" b="b"/>
              <a:pathLst>
                <a:path w="122904" h="937" extrusionOk="0">
                  <a:moveTo>
                    <a:pt x="119390" y="936"/>
                  </a:moveTo>
                  <a:lnTo>
                    <a:pt x="119390" y="936"/>
                  </a:lnTo>
                  <a:lnTo>
                    <a:pt x="119390" y="936"/>
                  </a:lnTo>
                  <a:lnTo>
                    <a:pt x="119390" y="936"/>
                  </a:lnTo>
                  <a:close/>
                  <a:moveTo>
                    <a:pt x="0" y="936"/>
                  </a:moveTo>
                  <a:lnTo>
                    <a:pt x="0" y="936"/>
                  </a:lnTo>
                  <a:lnTo>
                    <a:pt x="21" y="936"/>
                  </a:lnTo>
                  <a:lnTo>
                    <a:pt x="0" y="936"/>
                  </a:lnTo>
                  <a:lnTo>
                    <a:pt x="0" y="936"/>
                  </a:lnTo>
                  <a:close/>
                  <a:moveTo>
                    <a:pt x="119411" y="936"/>
                  </a:moveTo>
                  <a:lnTo>
                    <a:pt x="119411" y="936"/>
                  </a:lnTo>
                  <a:lnTo>
                    <a:pt x="119411" y="936"/>
                  </a:lnTo>
                  <a:lnTo>
                    <a:pt x="119411" y="936"/>
                  </a:lnTo>
                  <a:close/>
                  <a:moveTo>
                    <a:pt x="119452" y="936"/>
                  </a:moveTo>
                  <a:lnTo>
                    <a:pt x="119452" y="936"/>
                  </a:lnTo>
                  <a:lnTo>
                    <a:pt x="119452" y="936"/>
                  </a:lnTo>
                  <a:lnTo>
                    <a:pt x="119431" y="936"/>
                  </a:lnTo>
                  <a:lnTo>
                    <a:pt x="119431" y="936"/>
                  </a:lnTo>
                  <a:lnTo>
                    <a:pt x="119452" y="936"/>
                  </a:lnTo>
                  <a:lnTo>
                    <a:pt x="119452" y="936"/>
                  </a:lnTo>
                  <a:close/>
                  <a:moveTo>
                    <a:pt x="119494" y="936"/>
                  </a:moveTo>
                  <a:lnTo>
                    <a:pt x="119494" y="936"/>
                  </a:lnTo>
                  <a:lnTo>
                    <a:pt x="119473" y="936"/>
                  </a:lnTo>
                  <a:lnTo>
                    <a:pt x="119494" y="936"/>
                  </a:lnTo>
                  <a:close/>
                  <a:moveTo>
                    <a:pt x="122758" y="84"/>
                  </a:moveTo>
                  <a:lnTo>
                    <a:pt x="122758" y="84"/>
                  </a:lnTo>
                  <a:lnTo>
                    <a:pt x="122758" y="84"/>
                  </a:lnTo>
                  <a:lnTo>
                    <a:pt x="122383" y="271"/>
                  </a:lnTo>
                  <a:lnTo>
                    <a:pt x="122009" y="437"/>
                  </a:lnTo>
                  <a:lnTo>
                    <a:pt x="121614" y="583"/>
                  </a:lnTo>
                  <a:lnTo>
                    <a:pt x="121198" y="687"/>
                  </a:lnTo>
                  <a:lnTo>
                    <a:pt x="120803" y="791"/>
                  </a:lnTo>
                  <a:lnTo>
                    <a:pt x="120367" y="874"/>
                  </a:lnTo>
                  <a:lnTo>
                    <a:pt x="119930" y="915"/>
                  </a:lnTo>
                  <a:lnTo>
                    <a:pt x="119494" y="936"/>
                  </a:lnTo>
                  <a:lnTo>
                    <a:pt x="119494" y="936"/>
                  </a:lnTo>
                  <a:lnTo>
                    <a:pt x="119930" y="915"/>
                  </a:lnTo>
                  <a:lnTo>
                    <a:pt x="120367" y="874"/>
                  </a:lnTo>
                  <a:lnTo>
                    <a:pt x="120803" y="791"/>
                  </a:lnTo>
                  <a:lnTo>
                    <a:pt x="121198" y="687"/>
                  </a:lnTo>
                  <a:lnTo>
                    <a:pt x="121614" y="583"/>
                  </a:lnTo>
                  <a:lnTo>
                    <a:pt x="122009" y="437"/>
                  </a:lnTo>
                  <a:lnTo>
                    <a:pt x="122383" y="271"/>
                  </a:lnTo>
                  <a:lnTo>
                    <a:pt x="122758" y="84"/>
                  </a:lnTo>
                  <a:lnTo>
                    <a:pt x="122758" y="84"/>
                  </a:lnTo>
                  <a:close/>
                  <a:moveTo>
                    <a:pt x="122778" y="63"/>
                  </a:moveTo>
                  <a:lnTo>
                    <a:pt x="122778" y="63"/>
                  </a:lnTo>
                  <a:lnTo>
                    <a:pt x="122758" y="84"/>
                  </a:lnTo>
                  <a:lnTo>
                    <a:pt x="122778" y="63"/>
                  </a:lnTo>
                  <a:close/>
                  <a:moveTo>
                    <a:pt x="122820" y="42"/>
                  </a:moveTo>
                  <a:lnTo>
                    <a:pt x="122820" y="42"/>
                  </a:lnTo>
                  <a:lnTo>
                    <a:pt x="122820" y="42"/>
                  </a:lnTo>
                  <a:lnTo>
                    <a:pt x="122778" y="63"/>
                  </a:lnTo>
                  <a:lnTo>
                    <a:pt x="122778" y="63"/>
                  </a:lnTo>
                  <a:lnTo>
                    <a:pt x="122820" y="42"/>
                  </a:lnTo>
                  <a:lnTo>
                    <a:pt x="122820" y="42"/>
                  </a:lnTo>
                  <a:close/>
                  <a:moveTo>
                    <a:pt x="122841" y="42"/>
                  </a:moveTo>
                  <a:lnTo>
                    <a:pt x="122841" y="42"/>
                  </a:lnTo>
                  <a:lnTo>
                    <a:pt x="122820" y="42"/>
                  </a:lnTo>
                  <a:lnTo>
                    <a:pt x="122841" y="42"/>
                  </a:lnTo>
                  <a:close/>
                  <a:moveTo>
                    <a:pt x="122861" y="21"/>
                  </a:moveTo>
                  <a:lnTo>
                    <a:pt x="122861" y="21"/>
                  </a:lnTo>
                  <a:lnTo>
                    <a:pt x="122841" y="21"/>
                  </a:lnTo>
                  <a:lnTo>
                    <a:pt x="122861" y="21"/>
                  </a:lnTo>
                  <a:close/>
                  <a:moveTo>
                    <a:pt x="122882" y="1"/>
                  </a:moveTo>
                  <a:lnTo>
                    <a:pt x="122882" y="1"/>
                  </a:lnTo>
                  <a:lnTo>
                    <a:pt x="122882" y="21"/>
                  </a:lnTo>
                  <a:lnTo>
                    <a:pt x="122882" y="1"/>
                  </a:lnTo>
                  <a:close/>
                  <a:moveTo>
                    <a:pt x="122903" y="1"/>
                  </a:moveTo>
                  <a:lnTo>
                    <a:pt x="122903" y="1"/>
                  </a:lnTo>
                  <a:lnTo>
                    <a:pt x="122903" y="1"/>
                  </a:lnTo>
                  <a:lnTo>
                    <a:pt x="122903" y="1"/>
                  </a:lnTo>
                  <a:close/>
                </a:path>
              </a:pathLst>
            </a:custGeom>
            <a:solidFill>
              <a:srgbClr val="535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82;p34">
              <a:extLst>
                <a:ext uri="{FF2B5EF4-FFF2-40B4-BE49-F238E27FC236}">
                  <a16:creationId xmlns:a16="http://schemas.microsoft.com/office/drawing/2014/main" id="{D12A7850-675C-48B8-BC24-6B2DEBB79AF7}"/>
                </a:ext>
              </a:extLst>
            </p:cNvPr>
            <p:cNvSpPr/>
            <p:nvPr/>
          </p:nvSpPr>
          <p:spPr>
            <a:xfrm>
              <a:off x="2901625" y="3724413"/>
              <a:ext cx="3304375" cy="78500"/>
            </a:xfrm>
            <a:custGeom>
              <a:avLst/>
              <a:gdLst/>
              <a:ahLst/>
              <a:cxnLst/>
              <a:rect l="l" t="t" r="r" b="b"/>
              <a:pathLst>
                <a:path w="132175" h="3140" extrusionOk="0">
                  <a:moveTo>
                    <a:pt x="132175" y="1"/>
                  </a:moveTo>
                  <a:lnTo>
                    <a:pt x="0" y="1"/>
                  </a:lnTo>
                  <a:lnTo>
                    <a:pt x="0" y="1"/>
                  </a:lnTo>
                  <a:lnTo>
                    <a:pt x="229" y="354"/>
                  </a:lnTo>
                  <a:lnTo>
                    <a:pt x="479" y="666"/>
                  </a:lnTo>
                  <a:lnTo>
                    <a:pt x="770" y="978"/>
                  </a:lnTo>
                  <a:lnTo>
                    <a:pt x="1081" y="1269"/>
                  </a:lnTo>
                  <a:lnTo>
                    <a:pt x="1414" y="1539"/>
                  </a:lnTo>
                  <a:lnTo>
                    <a:pt x="1788" y="1809"/>
                  </a:lnTo>
                  <a:lnTo>
                    <a:pt x="2162" y="2038"/>
                  </a:lnTo>
                  <a:lnTo>
                    <a:pt x="2557" y="2267"/>
                  </a:lnTo>
                  <a:lnTo>
                    <a:pt x="2994" y="2454"/>
                  </a:lnTo>
                  <a:lnTo>
                    <a:pt x="3430" y="2641"/>
                  </a:lnTo>
                  <a:lnTo>
                    <a:pt x="3888" y="2786"/>
                  </a:lnTo>
                  <a:lnTo>
                    <a:pt x="4366" y="2911"/>
                  </a:lnTo>
                  <a:lnTo>
                    <a:pt x="4844" y="3015"/>
                  </a:lnTo>
                  <a:lnTo>
                    <a:pt x="5343" y="3077"/>
                  </a:lnTo>
                  <a:lnTo>
                    <a:pt x="5863" y="3119"/>
                  </a:lnTo>
                  <a:lnTo>
                    <a:pt x="6382" y="3140"/>
                  </a:lnTo>
                  <a:lnTo>
                    <a:pt x="6403" y="3140"/>
                  </a:lnTo>
                  <a:lnTo>
                    <a:pt x="6403" y="3140"/>
                  </a:lnTo>
                  <a:lnTo>
                    <a:pt x="6424" y="3140"/>
                  </a:lnTo>
                  <a:lnTo>
                    <a:pt x="125772" y="3140"/>
                  </a:lnTo>
                  <a:lnTo>
                    <a:pt x="125772" y="3140"/>
                  </a:lnTo>
                  <a:lnTo>
                    <a:pt x="125772" y="3140"/>
                  </a:lnTo>
                  <a:lnTo>
                    <a:pt x="125793" y="3140"/>
                  </a:lnTo>
                  <a:lnTo>
                    <a:pt x="125793" y="3140"/>
                  </a:lnTo>
                  <a:lnTo>
                    <a:pt x="125813" y="3140"/>
                  </a:lnTo>
                  <a:lnTo>
                    <a:pt x="125813" y="3140"/>
                  </a:lnTo>
                  <a:lnTo>
                    <a:pt x="125834" y="3140"/>
                  </a:lnTo>
                  <a:lnTo>
                    <a:pt x="125855" y="3140"/>
                  </a:lnTo>
                  <a:lnTo>
                    <a:pt x="125876" y="3140"/>
                  </a:lnTo>
                  <a:lnTo>
                    <a:pt x="125876" y="3140"/>
                  </a:lnTo>
                  <a:lnTo>
                    <a:pt x="125876" y="3140"/>
                  </a:lnTo>
                  <a:lnTo>
                    <a:pt x="126312" y="3119"/>
                  </a:lnTo>
                  <a:lnTo>
                    <a:pt x="126749" y="3098"/>
                  </a:lnTo>
                  <a:lnTo>
                    <a:pt x="127185" y="3036"/>
                  </a:lnTo>
                  <a:lnTo>
                    <a:pt x="127580" y="2953"/>
                  </a:lnTo>
                  <a:lnTo>
                    <a:pt x="127996" y="2869"/>
                  </a:lnTo>
                  <a:lnTo>
                    <a:pt x="128391" y="2745"/>
                  </a:lnTo>
                  <a:lnTo>
                    <a:pt x="128765" y="2620"/>
                  </a:lnTo>
                  <a:lnTo>
                    <a:pt x="129140" y="2475"/>
                  </a:lnTo>
                  <a:lnTo>
                    <a:pt x="129140" y="2475"/>
                  </a:lnTo>
                  <a:lnTo>
                    <a:pt x="129160" y="2475"/>
                  </a:lnTo>
                  <a:lnTo>
                    <a:pt x="129160" y="2475"/>
                  </a:lnTo>
                  <a:lnTo>
                    <a:pt x="129160" y="2475"/>
                  </a:lnTo>
                  <a:lnTo>
                    <a:pt x="129202" y="2454"/>
                  </a:lnTo>
                  <a:lnTo>
                    <a:pt x="129202" y="2454"/>
                  </a:lnTo>
                  <a:lnTo>
                    <a:pt x="129223" y="2454"/>
                  </a:lnTo>
                  <a:lnTo>
                    <a:pt x="129223" y="2454"/>
                  </a:lnTo>
                  <a:lnTo>
                    <a:pt x="129243" y="2433"/>
                  </a:lnTo>
                  <a:lnTo>
                    <a:pt x="129264" y="2433"/>
                  </a:lnTo>
                  <a:lnTo>
                    <a:pt x="129264" y="2433"/>
                  </a:lnTo>
                  <a:lnTo>
                    <a:pt x="129285" y="2412"/>
                  </a:lnTo>
                  <a:lnTo>
                    <a:pt x="129285" y="2412"/>
                  </a:lnTo>
                  <a:lnTo>
                    <a:pt x="129285" y="2412"/>
                  </a:lnTo>
                  <a:lnTo>
                    <a:pt x="129742" y="2204"/>
                  </a:lnTo>
                  <a:lnTo>
                    <a:pt x="130179" y="1955"/>
                  </a:lnTo>
                  <a:lnTo>
                    <a:pt x="130595" y="1685"/>
                  </a:lnTo>
                  <a:lnTo>
                    <a:pt x="130969" y="1373"/>
                  </a:lnTo>
                  <a:lnTo>
                    <a:pt x="131322" y="1061"/>
                  </a:lnTo>
                  <a:lnTo>
                    <a:pt x="131655" y="728"/>
                  </a:lnTo>
                  <a:lnTo>
                    <a:pt x="131925" y="375"/>
                  </a:lnTo>
                  <a:lnTo>
                    <a:pt x="132175" y="1"/>
                  </a:lnTo>
                  <a:lnTo>
                    <a:pt x="132175"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83;p34">
              <a:extLst>
                <a:ext uri="{FF2B5EF4-FFF2-40B4-BE49-F238E27FC236}">
                  <a16:creationId xmlns:a16="http://schemas.microsoft.com/office/drawing/2014/main" id="{53F75A3F-6318-4229-8AF7-B687AE217717}"/>
                </a:ext>
              </a:extLst>
            </p:cNvPr>
            <p:cNvSpPr/>
            <p:nvPr/>
          </p:nvSpPr>
          <p:spPr>
            <a:xfrm>
              <a:off x="4869275" y="1880988"/>
              <a:ext cx="29125" cy="28600"/>
            </a:xfrm>
            <a:custGeom>
              <a:avLst/>
              <a:gdLst/>
              <a:ahLst/>
              <a:cxnLst/>
              <a:rect l="l" t="t" r="r" b="b"/>
              <a:pathLst>
                <a:path w="1165" h="1144" extrusionOk="0">
                  <a:moveTo>
                    <a:pt x="582" y="125"/>
                  </a:moveTo>
                  <a:lnTo>
                    <a:pt x="582" y="125"/>
                  </a:lnTo>
                  <a:lnTo>
                    <a:pt x="499" y="146"/>
                  </a:lnTo>
                  <a:lnTo>
                    <a:pt x="416" y="166"/>
                  </a:lnTo>
                  <a:lnTo>
                    <a:pt x="333" y="208"/>
                  </a:lnTo>
                  <a:lnTo>
                    <a:pt x="270" y="250"/>
                  </a:lnTo>
                  <a:lnTo>
                    <a:pt x="208" y="333"/>
                  </a:lnTo>
                  <a:lnTo>
                    <a:pt x="187" y="395"/>
                  </a:lnTo>
                  <a:lnTo>
                    <a:pt x="146" y="478"/>
                  </a:lnTo>
                  <a:lnTo>
                    <a:pt x="146" y="561"/>
                  </a:lnTo>
                  <a:lnTo>
                    <a:pt x="146" y="561"/>
                  </a:lnTo>
                  <a:lnTo>
                    <a:pt x="146" y="645"/>
                  </a:lnTo>
                  <a:lnTo>
                    <a:pt x="187" y="728"/>
                  </a:lnTo>
                  <a:lnTo>
                    <a:pt x="208" y="811"/>
                  </a:lnTo>
                  <a:lnTo>
                    <a:pt x="270" y="873"/>
                  </a:lnTo>
                  <a:lnTo>
                    <a:pt x="333" y="936"/>
                  </a:lnTo>
                  <a:lnTo>
                    <a:pt x="416" y="977"/>
                  </a:lnTo>
                  <a:lnTo>
                    <a:pt x="499" y="998"/>
                  </a:lnTo>
                  <a:lnTo>
                    <a:pt x="582" y="998"/>
                  </a:lnTo>
                  <a:lnTo>
                    <a:pt x="582" y="998"/>
                  </a:lnTo>
                  <a:lnTo>
                    <a:pt x="665" y="998"/>
                  </a:lnTo>
                  <a:lnTo>
                    <a:pt x="749" y="977"/>
                  </a:lnTo>
                  <a:lnTo>
                    <a:pt x="832" y="936"/>
                  </a:lnTo>
                  <a:lnTo>
                    <a:pt x="894" y="873"/>
                  </a:lnTo>
                  <a:lnTo>
                    <a:pt x="936" y="811"/>
                  </a:lnTo>
                  <a:lnTo>
                    <a:pt x="977" y="728"/>
                  </a:lnTo>
                  <a:lnTo>
                    <a:pt x="998" y="645"/>
                  </a:lnTo>
                  <a:lnTo>
                    <a:pt x="1019" y="561"/>
                  </a:lnTo>
                  <a:lnTo>
                    <a:pt x="1019" y="561"/>
                  </a:lnTo>
                  <a:lnTo>
                    <a:pt x="998" y="478"/>
                  </a:lnTo>
                  <a:lnTo>
                    <a:pt x="977" y="395"/>
                  </a:lnTo>
                  <a:lnTo>
                    <a:pt x="936" y="333"/>
                  </a:lnTo>
                  <a:lnTo>
                    <a:pt x="894" y="250"/>
                  </a:lnTo>
                  <a:lnTo>
                    <a:pt x="832" y="208"/>
                  </a:lnTo>
                  <a:lnTo>
                    <a:pt x="749" y="166"/>
                  </a:lnTo>
                  <a:lnTo>
                    <a:pt x="665" y="146"/>
                  </a:lnTo>
                  <a:lnTo>
                    <a:pt x="582" y="125"/>
                  </a:lnTo>
                  <a:lnTo>
                    <a:pt x="582" y="125"/>
                  </a:lnTo>
                  <a:close/>
                  <a:moveTo>
                    <a:pt x="167" y="166"/>
                  </a:moveTo>
                  <a:lnTo>
                    <a:pt x="167" y="166"/>
                  </a:lnTo>
                  <a:lnTo>
                    <a:pt x="167" y="166"/>
                  </a:lnTo>
                  <a:lnTo>
                    <a:pt x="250" y="83"/>
                  </a:lnTo>
                  <a:lnTo>
                    <a:pt x="354" y="42"/>
                  </a:lnTo>
                  <a:lnTo>
                    <a:pt x="458" y="0"/>
                  </a:lnTo>
                  <a:lnTo>
                    <a:pt x="582" y="0"/>
                  </a:lnTo>
                  <a:lnTo>
                    <a:pt x="686" y="0"/>
                  </a:lnTo>
                  <a:lnTo>
                    <a:pt x="790" y="42"/>
                  </a:lnTo>
                  <a:lnTo>
                    <a:pt x="894" y="83"/>
                  </a:lnTo>
                  <a:lnTo>
                    <a:pt x="998" y="166"/>
                  </a:lnTo>
                  <a:lnTo>
                    <a:pt x="998" y="166"/>
                  </a:lnTo>
                  <a:lnTo>
                    <a:pt x="1060" y="250"/>
                  </a:lnTo>
                  <a:lnTo>
                    <a:pt x="1123" y="354"/>
                  </a:lnTo>
                  <a:lnTo>
                    <a:pt x="1144" y="458"/>
                  </a:lnTo>
                  <a:lnTo>
                    <a:pt x="1164" y="561"/>
                  </a:lnTo>
                  <a:lnTo>
                    <a:pt x="1144" y="686"/>
                  </a:lnTo>
                  <a:lnTo>
                    <a:pt x="1123" y="790"/>
                  </a:lnTo>
                  <a:lnTo>
                    <a:pt x="1060" y="873"/>
                  </a:lnTo>
                  <a:lnTo>
                    <a:pt x="998" y="977"/>
                  </a:lnTo>
                  <a:lnTo>
                    <a:pt x="998" y="977"/>
                  </a:lnTo>
                  <a:lnTo>
                    <a:pt x="894" y="1040"/>
                  </a:lnTo>
                  <a:lnTo>
                    <a:pt x="790" y="1102"/>
                  </a:lnTo>
                  <a:lnTo>
                    <a:pt x="686" y="1123"/>
                  </a:lnTo>
                  <a:lnTo>
                    <a:pt x="582" y="1144"/>
                  </a:lnTo>
                  <a:lnTo>
                    <a:pt x="458" y="1123"/>
                  </a:lnTo>
                  <a:lnTo>
                    <a:pt x="354" y="1102"/>
                  </a:lnTo>
                  <a:lnTo>
                    <a:pt x="250" y="1040"/>
                  </a:lnTo>
                  <a:lnTo>
                    <a:pt x="167" y="977"/>
                  </a:lnTo>
                  <a:lnTo>
                    <a:pt x="167" y="977"/>
                  </a:lnTo>
                  <a:lnTo>
                    <a:pt x="83" y="873"/>
                  </a:lnTo>
                  <a:lnTo>
                    <a:pt x="42" y="790"/>
                  </a:lnTo>
                  <a:lnTo>
                    <a:pt x="0" y="686"/>
                  </a:lnTo>
                  <a:lnTo>
                    <a:pt x="0" y="561"/>
                  </a:lnTo>
                  <a:lnTo>
                    <a:pt x="0" y="458"/>
                  </a:lnTo>
                  <a:lnTo>
                    <a:pt x="42" y="354"/>
                  </a:lnTo>
                  <a:lnTo>
                    <a:pt x="83" y="250"/>
                  </a:lnTo>
                  <a:lnTo>
                    <a:pt x="167" y="166"/>
                  </a:lnTo>
                  <a:lnTo>
                    <a:pt x="167" y="1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84;p34">
              <a:extLst>
                <a:ext uri="{FF2B5EF4-FFF2-40B4-BE49-F238E27FC236}">
                  <a16:creationId xmlns:a16="http://schemas.microsoft.com/office/drawing/2014/main" id="{FA6C8654-5980-47FC-8596-F143217CFDB5}"/>
                </a:ext>
              </a:extLst>
            </p:cNvPr>
            <p:cNvSpPr/>
            <p:nvPr/>
          </p:nvSpPr>
          <p:spPr>
            <a:xfrm>
              <a:off x="4893175" y="1903838"/>
              <a:ext cx="6775" cy="6800"/>
            </a:xfrm>
            <a:custGeom>
              <a:avLst/>
              <a:gdLst/>
              <a:ahLst/>
              <a:cxnLst/>
              <a:rect l="l" t="t" r="r" b="b"/>
              <a:pathLst>
                <a:path w="271" h="272" extrusionOk="0">
                  <a:moveTo>
                    <a:pt x="125" y="271"/>
                  </a:moveTo>
                  <a:lnTo>
                    <a:pt x="1" y="146"/>
                  </a:lnTo>
                  <a:lnTo>
                    <a:pt x="1" y="146"/>
                  </a:lnTo>
                  <a:lnTo>
                    <a:pt x="84" y="84"/>
                  </a:lnTo>
                  <a:lnTo>
                    <a:pt x="84" y="84"/>
                  </a:lnTo>
                  <a:lnTo>
                    <a:pt x="146" y="1"/>
                  </a:lnTo>
                  <a:lnTo>
                    <a:pt x="271" y="146"/>
                  </a:lnTo>
                  <a:lnTo>
                    <a:pt x="125" y="27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85;p34">
              <a:extLst>
                <a:ext uri="{FF2B5EF4-FFF2-40B4-BE49-F238E27FC236}">
                  <a16:creationId xmlns:a16="http://schemas.microsoft.com/office/drawing/2014/main" id="{3D3F469B-D5A2-4898-A371-165AA5A77489}"/>
                </a:ext>
              </a:extLst>
            </p:cNvPr>
            <p:cNvSpPr/>
            <p:nvPr/>
          </p:nvSpPr>
          <p:spPr>
            <a:xfrm>
              <a:off x="3317325" y="2026488"/>
              <a:ext cx="2461500" cy="1456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86;p34">
              <a:extLst>
                <a:ext uri="{FF2B5EF4-FFF2-40B4-BE49-F238E27FC236}">
                  <a16:creationId xmlns:a16="http://schemas.microsoft.com/office/drawing/2014/main" id="{870427BE-1F84-4898-BEF7-6E4F63D5B173}"/>
                </a:ext>
              </a:extLst>
            </p:cNvPr>
            <p:cNvSpPr/>
            <p:nvPr/>
          </p:nvSpPr>
          <p:spPr>
            <a:xfrm>
              <a:off x="3316825" y="2026488"/>
              <a:ext cx="1230000" cy="145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87;p34">
              <a:extLst>
                <a:ext uri="{FF2B5EF4-FFF2-40B4-BE49-F238E27FC236}">
                  <a16:creationId xmlns:a16="http://schemas.microsoft.com/office/drawing/2014/main" id="{D11B6B30-D97E-4627-B7FC-3E123A139C2E}"/>
                </a:ext>
              </a:extLst>
            </p:cNvPr>
            <p:cNvSpPr txBox="1"/>
            <p:nvPr/>
          </p:nvSpPr>
          <p:spPr>
            <a:xfrm>
              <a:off x="3483025" y="2515975"/>
              <a:ext cx="8976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Fira Sans Extra Condensed"/>
                  <a:ea typeface="Fira Sans Extra Condensed"/>
                  <a:cs typeface="Fira Sans Extra Condensed"/>
                  <a:sym typeface="Fira Sans Extra Condensed"/>
                </a:rPr>
                <a:t>A</a:t>
              </a:r>
              <a:endParaRPr sz="6000" b="1">
                <a:solidFill>
                  <a:schemeClr val="lt1"/>
                </a:solidFill>
                <a:latin typeface="Fira Sans Extra Condensed"/>
                <a:ea typeface="Fira Sans Extra Condensed"/>
                <a:cs typeface="Fira Sans Extra Condensed"/>
                <a:sym typeface="Fira Sans Extra Condensed"/>
              </a:endParaRPr>
            </a:p>
          </p:txBody>
        </p:sp>
        <p:sp>
          <p:nvSpPr>
            <p:cNvPr id="112" name="Google Shape;2188;p34">
              <a:extLst>
                <a:ext uri="{FF2B5EF4-FFF2-40B4-BE49-F238E27FC236}">
                  <a16:creationId xmlns:a16="http://schemas.microsoft.com/office/drawing/2014/main" id="{5C041FB8-4814-47B9-AA5F-C7783373516B}"/>
                </a:ext>
              </a:extLst>
            </p:cNvPr>
            <p:cNvSpPr txBox="1"/>
            <p:nvPr/>
          </p:nvSpPr>
          <p:spPr>
            <a:xfrm>
              <a:off x="4712525" y="2513838"/>
              <a:ext cx="8976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chemeClr val="lt1"/>
                  </a:solidFill>
                  <a:latin typeface="Fira Sans Extra Condensed"/>
                  <a:ea typeface="Fira Sans Extra Condensed"/>
                  <a:cs typeface="Fira Sans Extra Condensed"/>
                  <a:sym typeface="Fira Sans Extra Condensed"/>
                </a:rPr>
                <a:t>B</a:t>
              </a:r>
              <a:endParaRPr sz="6000" b="1">
                <a:solidFill>
                  <a:schemeClr val="lt1"/>
                </a:solidFill>
                <a:latin typeface="Fira Sans Extra Condensed"/>
                <a:ea typeface="Fira Sans Extra Condensed"/>
                <a:cs typeface="Fira Sans Extra Condensed"/>
                <a:sym typeface="Fira Sans Extra Condensed"/>
              </a:endParaRPr>
            </a:p>
          </p:txBody>
        </p:sp>
      </p:grpSp>
      <p:sp>
        <p:nvSpPr>
          <p:cNvPr id="20" name="TextBox 19">
            <a:extLst>
              <a:ext uri="{FF2B5EF4-FFF2-40B4-BE49-F238E27FC236}">
                <a16:creationId xmlns:a16="http://schemas.microsoft.com/office/drawing/2014/main" id="{39FCA78D-C916-4398-B788-4ADB039BB68E}"/>
              </a:ext>
            </a:extLst>
          </p:cNvPr>
          <p:cNvSpPr txBox="1"/>
          <p:nvPr/>
        </p:nvSpPr>
        <p:spPr>
          <a:xfrm>
            <a:off x="401026" y="1371322"/>
            <a:ext cx="5052802" cy="3108543"/>
          </a:xfrm>
          <a:prstGeom prst="rect">
            <a:avLst/>
          </a:prstGeom>
          <a:noFill/>
        </p:spPr>
        <p:txBody>
          <a:bodyPr wrap="square" rtlCol="0">
            <a:spAutoFit/>
          </a:bodyPr>
          <a:lstStyle/>
          <a:p>
            <a:r>
              <a:rPr lang="en-GB" dirty="0"/>
              <a:t>Dar Al -</a:t>
            </a:r>
            <a:r>
              <a:rPr lang="en-GB" dirty="0" err="1"/>
              <a:t>Amoudi</a:t>
            </a:r>
            <a:r>
              <a:rPr lang="en-GB" dirty="0"/>
              <a:t> Store is an electronic store for the sale of natural Yemeni honey through the Facebook page and Instagram account,</a:t>
            </a:r>
          </a:p>
          <a:p>
            <a:r>
              <a:rPr lang="en-GB" dirty="0"/>
              <a:t>The store meets honey requests inside and outside Yemen.</a:t>
            </a:r>
          </a:p>
          <a:p>
            <a:endParaRPr lang="en-GB" dirty="0"/>
          </a:p>
          <a:p>
            <a:r>
              <a:rPr lang="en-GB" dirty="0"/>
              <a:t>In conjunction with the updates of the Yemeni honey market, in these days we have come to us the “</a:t>
            </a:r>
            <a:r>
              <a:rPr lang="en-GB" dirty="0" err="1"/>
              <a:t>Sumar</a:t>
            </a:r>
            <a:r>
              <a:rPr lang="en-GB" dirty="0"/>
              <a:t>” honey season, which is one of the natural types of Yemeni honey.</a:t>
            </a:r>
          </a:p>
          <a:p>
            <a:endParaRPr lang="en-GB" dirty="0"/>
          </a:p>
          <a:p>
            <a:endParaRPr lang="en-GB" dirty="0"/>
          </a:p>
          <a:p>
            <a:r>
              <a:rPr lang="en-GB" dirty="0"/>
              <a:t>We are preparing in the Dar Al -</a:t>
            </a:r>
            <a:r>
              <a:rPr lang="en-GB" dirty="0" err="1"/>
              <a:t>Amoudi</a:t>
            </a:r>
            <a:r>
              <a:rPr lang="en-GB" dirty="0"/>
              <a:t> store to launch an advertising campaign for a new season of ‘</a:t>
            </a:r>
            <a:r>
              <a:rPr lang="en-GB" dirty="0" err="1"/>
              <a:t>Sumar</a:t>
            </a:r>
            <a:r>
              <a:rPr lang="en-GB" dirty="0"/>
              <a:t>' honey, and we want to improve the marketing strategy to increase sales by conducting A/B tests.</a:t>
            </a:r>
          </a:p>
        </p:txBody>
      </p:sp>
      <p:pic>
        <p:nvPicPr>
          <p:cNvPr id="3" name="Picture 2">
            <a:extLst>
              <a:ext uri="{FF2B5EF4-FFF2-40B4-BE49-F238E27FC236}">
                <a16:creationId xmlns:a16="http://schemas.microsoft.com/office/drawing/2014/main" id="{FDFB9A74-975F-4BC7-9D87-F8C607D14BEC}"/>
              </a:ext>
            </a:extLst>
          </p:cNvPr>
          <p:cNvPicPr>
            <a:picLocks noChangeAspect="1"/>
          </p:cNvPicPr>
          <p:nvPr/>
        </p:nvPicPr>
        <p:blipFill rotWithShape="1">
          <a:blip r:embed="rId3"/>
          <a:srcRect l="35813" t="31464" r="35581" b="38341"/>
          <a:stretch/>
        </p:blipFill>
        <p:spPr>
          <a:xfrm>
            <a:off x="6878971" y="2108345"/>
            <a:ext cx="897600" cy="9474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extBox 1">
            <a:extLst>
              <a:ext uri="{FF2B5EF4-FFF2-40B4-BE49-F238E27FC236}">
                <a16:creationId xmlns:a16="http://schemas.microsoft.com/office/drawing/2014/main" id="{E54D3CB8-2886-4936-9283-086444716C0B}"/>
              </a:ext>
            </a:extLst>
          </p:cNvPr>
          <p:cNvSpPr txBox="1"/>
          <p:nvPr/>
        </p:nvSpPr>
        <p:spPr>
          <a:xfrm>
            <a:off x="471714" y="942970"/>
            <a:ext cx="4209142" cy="1169551"/>
          </a:xfrm>
          <a:prstGeom prst="rect">
            <a:avLst/>
          </a:prstGeom>
          <a:noFill/>
        </p:spPr>
        <p:txBody>
          <a:bodyPr wrap="square" rtlCol="0">
            <a:spAutoFit/>
          </a:bodyPr>
          <a:lstStyle/>
          <a:p>
            <a:r>
              <a:rPr lang="en-GB" dirty="0"/>
              <a:t>Then we moved to the advertising page and called it </a:t>
            </a:r>
            <a:r>
              <a:rPr lang="en-GB" b="1" dirty="0"/>
              <a:t>A</a:t>
            </a:r>
            <a:r>
              <a:rPr lang="en-US" b="1" dirty="0"/>
              <a:t>d</a:t>
            </a:r>
            <a:r>
              <a:rPr lang="en-GB" b="1" dirty="0"/>
              <a:t>_A </a:t>
            </a:r>
            <a:r>
              <a:rPr lang="en-GB" dirty="0"/>
              <a:t>for the ease of discrimination and we chose the image that carries explanatory texts</a:t>
            </a:r>
            <a:r>
              <a:rPr lang="ar-SA" dirty="0"/>
              <a:t>.</a:t>
            </a:r>
            <a:endParaRPr lang="en-GB" dirty="0"/>
          </a:p>
          <a:p>
            <a:endParaRPr lang="en-GB" dirty="0"/>
          </a:p>
          <a:p>
            <a:r>
              <a:rPr lang="en-GB" dirty="0"/>
              <a:t>We wrote the basic text:</a:t>
            </a:r>
          </a:p>
        </p:txBody>
      </p:sp>
      <p:sp>
        <p:nvSpPr>
          <p:cNvPr id="3" name="TextBox 2">
            <a:extLst>
              <a:ext uri="{FF2B5EF4-FFF2-40B4-BE49-F238E27FC236}">
                <a16:creationId xmlns:a16="http://schemas.microsoft.com/office/drawing/2014/main" id="{EF1C8F76-69F0-4923-B60E-AB1BA53F69A3}"/>
              </a:ext>
            </a:extLst>
          </p:cNvPr>
          <p:cNvSpPr txBox="1"/>
          <p:nvPr/>
        </p:nvSpPr>
        <p:spPr>
          <a:xfrm>
            <a:off x="631371" y="2042854"/>
            <a:ext cx="4296229" cy="2292935"/>
          </a:xfrm>
          <a:prstGeom prst="rect">
            <a:avLst/>
          </a:prstGeom>
          <a:noFill/>
        </p:spPr>
        <p:txBody>
          <a:bodyPr wrap="square" rtlCol="0">
            <a:spAutoFit/>
          </a:bodyPr>
          <a:lstStyle/>
          <a:p>
            <a:r>
              <a:rPr lang="ar-SA" sz="1100" b="1" dirty="0"/>
              <a:t>")</a:t>
            </a:r>
            <a:r>
              <a:rPr lang="en-GB" sz="1100" b="1" dirty="0"/>
              <a:t>Summer</a:t>
            </a:r>
            <a:r>
              <a:rPr lang="ar-SA" sz="1100" b="1" dirty="0"/>
              <a:t>"</a:t>
            </a:r>
            <a:r>
              <a:rPr lang="en-GB" sz="1100" b="1" dirty="0"/>
              <a:t> Honey, the new season 😍</a:t>
            </a:r>
          </a:p>
          <a:p>
            <a:r>
              <a:rPr lang="en-GB" sz="1100" b="1" dirty="0"/>
              <a:t>Discover the luxurious natural taste with </a:t>
            </a:r>
            <a:r>
              <a:rPr lang="ar-SA" sz="1100" b="1" dirty="0"/>
              <a:t>"</a:t>
            </a:r>
            <a:r>
              <a:rPr lang="en-GB" sz="1100" b="1" dirty="0"/>
              <a:t>Summer</a:t>
            </a:r>
            <a:r>
              <a:rPr lang="ar-SA" sz="1100" b="1" dirty="0"/>
              <a:t>"</a:t>
            </a:r>
            <a:r>
              <a:rPr lang="en-GB" sz="1100" b="1" dirty="0"/>
              <a:t> Honey “</a:t>
            </a:r>
            <a:r>
              <a:rPr lang="en-GB" sz="1100" b="1" dirty="0" err="1"/>
              <a:t>Talh</a:t>
            </a:r>
            <a:r>
              <a:rPr lang="en-GB" sz="1100" b="1" dirty="0"/>
              <a:t>” Get it now from Dar Al-</a:t>
            </a:r>
            <a:r>
              <a:rPr lang="en-GB" sz="1100" b="1" dirty="0" err="1"/>
              <a:t>Amoudi</a:t>
            </a:r>
            <a:r>
              <a:rPr lang="en-GB" sz="1100" b="1" dirty="0"/>
              <a:t> Natural Honey Store,</a:t>
            </a:r>
          </a:p>
          <a:p>
            <a:endParaRPr lang="en-GB" sz="1100" b="1" dirty="0"/>
          </a:p>
          <a:p>
            <a:r>
              <a:rPr lang="en-GB" sz="1100" b="1" dirty="0"/>
              <a:t>Best Quality</a:t>
            </a:r>
          </a:p>
          <a:p>
            <a:r>
              <a:rPr lang="en-GB" sz="1100" b="1" dirty="0"/>
              <a:t>Best Prices</a:t>
            </a:r>
          </a:p>
          <a:p>
            <a:r>
              <a:rPr lang="en-GB" sz="1100" b="1" dirty="0"/>
              <a:t>And Strongest Guarantee</a:t>
            </a:r>
          </a:p>
          <a:p>
            <a:endParaRPr lang="en-GB" sz="1100" b="1" dirty="0"/>
          </a:p>
          <a:p>
            <a:r>
              <a:rPr lang="en-GB" sz="1100" b="1" dirty="0"/>
              <a:t>For orders and inquiries 773031877</a:t>
            </a:r>
          </a:p>
          <a:p>
            <a:endParaRPr lang="en-GB" sz="1100" b="1" dirty="0"/>
          </a:p>
          <a:p>
            <a:r>
              <a:rPr lang="en-GB" sz="1100" b="1" dirty="0"/>
              <a:t>Delivery to all governorates of the Republic and countries Gulf</a:t>
            </a:r>
            <a:r>
              <a:rPr lang="ar-SA" sz="1100" b="1" dirty="0"/>
              <a:t>(</a:t>
            </a:r>
            <a:endParaRPr lang="en-GB" sz="1100" b="1" dirty="0"/>
          </a:p>
          <a:p>
            <a:endParaRPr lang="en-GB" sz="1050" b="1" dirty="0"/>
          </a:p>
        </p:txBody>
      </p:sp>
      <p:sp>
        <p:nvSpPr>
          <p:cNvPr id="6" name="TextBox 5">
            <a:extLst>
              <a:ext uri="{FF2B5EF4-FFF2-40B4-BE49-F238E27FC236}">
                <a16:creationId xmlns:a16="http://schemas.microsoft.com/office/drawing/2014/main" id="{00A600E6-EE47-4398-9F36-53B6519FC157}"/>
              </a:ext>
            </a:extLst>
          </p:cNvPr>
          <p:cNvSpPr txBox="1"/>
          <p:nvPr/>
        </p:nvSpPr>
        <p:spPr>
          <a:xfrm>
            <a:off x="58057" y="4200530"/>
            <a:ext cx="5609772" cy="261610"/>
          </a:xfrm>
          <a:prstGeom prst="rect">
            <a:avLst/>
          </a:prstGeom>
          <a:noFill/>
        </p:spPr>
        <p:txBody>
          <a:bodyPr wrap="square" rtlCol="0">
            <a:spAutoFit/>
          </a:bodyPr>
          <a:lstStyle/>
          <a:p>
            <a:r>
              <a:rPr lang="ar-SA" sz="1100" b="1" i="1" dirty="0"/>
              <a:t>*</a:t>
            </a:r>
            <a:r>
              <a:rPr lang="en-GB" sz="1100" b="1" i="1" dirty="0"/>
              <a:t>Note</a:t>
            </a:r>
            <a:r>
              <a:rPr lang="ar-SA" sz="1100" b="1" i="1" dirty="0"/>
              <a:t>*</a:t>
            </a:r>
            <a:r>
              <a:rPr lang="en-GB" sz="1100" b="1" i="1" dirty="0"/>
              <a:t> The text written in the advertisement is in Arabic</a:t>
            </a:r>
          </a:p>
        </p:txBody>
      </p:sp>
      <p:pic>
        <p:nvPicPr>
          <p:cNvPr id="3074" name="Picture 2">
            <a:extLst>
              <a:ext uri="{FF2B5EF4-FFF2-40B4-BE49-F238E27FC236}">
                <a16:creationId xmlns:a16="http://schemas.microsoft.com/office/drawing/2014/main" id="{EAA54D31-DC23-4714-AEEB-3F5B553CF5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 t="15081" r="21405" b="13450"/>
          <a:stretch/>
        </p:blipFill>
        <p:spPr bwMode="auto">
          <a:xfrm>
            <a:off x="4809502" y="817340"/>
            <a:ext cx="4334498" cy="23830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314560-412C-4352-B12B-AA55C60520D7}"/>
              </a:ext>
            </a:extLst>
          </p:cNvPr>
          <p:cNvSpPr txBox="1"/>
          <p:nvPr/>
        </p:nvSpPr>
        <p:spPr>
          <a:xfrm>
            <a:off x="471714" y="4634316"/>
            <a:ext cx="3461658" cy="307777"/>
          </a:xfrm>
          <a:prstGeom prst="rect">
            <a:avLst/>
          </a:prstGeom>
          <a:noFill/>
        </p:spPr>
        <p:txBody>
          <a:bodyPr wrap="square" rtlCol="0">
            <a:spAutoFit/>
          </a:bodyPr>
          <a:lstStyle/>
          <a:p>
            <a:r>
              <a:rPr lang="en-GB" dirty="0"/>
              <a:t>Then we click on the publish button</a:t>
            </a:r>
          </a:p>
        </p:txBody>
      </p:sp>
      <p:sp>
        <p:nvSpPr>
          <p:cNvPr id="14" name="Google Shape;168;p17">
            <a:extLst>
              <a:ext uri="{FF2B5EF4-FFF2-40B4-BE49-F238E27FC236}">
                <a16:creationId xmlns:a16="http://schemas.microsoft.com/office/drawing/2014/main" id="{ADD2B01B-CC13-403B-9818-4589F11F4ABF}"/>
              </a:ext>
            </a:extLst>
          </p:cNvPr>
          <p:cNvSpPr txBox="1">
            <a:spLocks noGrp="1"/>
          </p:cNvSpPr>
          <p:nvPr>
            <p:ph type="title"/>
          </p:nvPr>
        </p:nvSpPr>
        <p:spPr>
          <a:xfrm>
            <a:off x="358140" y="201407"/>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1"/>
                </a:solidFill>
              </a:rPr>
              <a:t>Coordination of the Ad</a:t>
            </a:r>
            <a:endParaRPr dirty="0">
              <a:solidFill>
                <a:schemeClr val="dk1"/>
              </a:solidFill>
            </a:endParaRPr>
          </a:p>
        </p:txBody>
      </p:sp>
      <p:sp>
        <p:nvSpPr>
          <p:cNvPr id="15" name="Oval 14">
            <a:extLst>
              <a:ext uri="{FF2B5EF4-FFF2-40B4-BE49-F238E27FC236}">
                <a16:creationId xmlns:a16="http://schemas.microsoft.com/office/drawing/2014/main" id="{A6FFD094-6FF6-4ED6-96B9-D161D3A5DCDB}"/>
              </a:ext>
            </a:extLst>
          </p:cNvPr>
          <p:cNvSpPr/>
          <p:nvPr/>
        </p:nvSpPr>
        <p:spPr>
          <a:xfrm>
            <a:off x="4812612" y="1293966"/>
            <a:ext cx="209331" cy="179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5444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4098" name="Picture 2">
            <a:extLst>
              <a:ext uri="{FF2B5EF4-FFF2-40B4-BE49-F238E27FC236}">
                <a16:creationId xmlns:a16="http://schemas.microsoft.com/office/drawing/2014/main" id="{BF9D55F7-B038-4FA2-A5EF-8668CC0F27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31" t="20248" r="2286" b="6708"/>
          <a:stretch/>
        </p:blipFill>
        <p:spPr bwMode="auto">
          <a:xfrm>
            <a:off x="4971143" y="762701"/>
            <a:ext cx="4172857" cy="183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817D058-9FAF-4FE1-84D8-A53D3A2FB0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78" t="21744" r="2792" b="7124"/>
          <a:stretch/>
        </p:blipFill>
        <p:spPr bwMode="auto">
          <a:xfrm>
            <a:off x="4971143" y="2823295"/>
            <a:ext cx="4172858" cy="17909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5DAB0A-6E97-4F43-BBF2-2C620281CF3B}"/>
              </a:ext>
            </a:extLst>
          </p:cNvPr>
          <p:cNvSpPr txBox="1"/>
          <p:nvPr/>
        </p:nvSpPr>
        <p:spPr>
          <a:xfrm>
            <a:off x="457200" y="1854237"/>
            <a:ext cx="3810000" cy="1631216"/>
          </a:xfrm>
          <a:prstGeom prst="rect">
            <a:avLst/>
          </a:prstGeom>
          <a:noFill/>
        </p:spPr>
        <p:txBody>
          <a:bodyPr wrap="square" rtlCol="0">
            <a:spAutoFit/>
          </a:bodyPr>
          <a:lstStyle/>
          <a:p>
            <a:r>
              <a:rPr lang="en-GB" sz="2000" dirty="0"/>
              <a:t>After publishing the ad campaign, a window appears for us to complete the A/B test steps, and we made a copy of the ad we created.</a:t>
            </a:r>
          </a:p>
        </p:txBody>
      </p:sp>
      <p:sp>
        <p:nvSpPr>
          <p:cNvPr id="14" name="Google Shape;168;p17">
            <a:extLst>
              <a:ext uri="{FF2B5EF4-FFF2-40B4-BE49-F238E27FC236}">
                <a16:creationId xmlns:a16="http://schemas.microsoft.com/office/drawing/2014/main" id="{DEABFB7B-8606-4416-9DAC-60F6E0B6EDD9}"/>
              </a:ext>
            </a:extLst>
          </p:cNvPr>
          <p:cNvSpPr txBox="1">
            <a:spLocks noGrp="1"/>
          </p:cNvSpPr>
          <p:nvPr>
            <p:ph type="title"/>
          </p:nvPr>
        </p:nvSpPr>
        <p:spPr>
          <a:xfrm>
            <a:off x="358140" y="201407"/>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1"/>
                </a:solidFill>
              </a:rPr>
              <a:t>Coordination of the A/B Test</a:t>
            </a:r>
            <a:endParaRPr dirty="0">
              <a:solidFill>
                <a:schemeClr val="dk1"/>
              </a:solidFill>
            </a:endParaRPr>
          </a:p>
        </p:txBody>
      </p:sp>
    </p:spTree>
    <p:extLst>
      <p:ext uri="{BB962C8B-B14F-4D97-AF65-F5344CB8AC3E}">
        <p14:creationId xmlns:p14="http://schemas.microsoft.com/office/powerpoint/2010/main" val="2940100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extBox 1">
            <a:extLst>
              <a:ext uri="{FF2B5EF4-FFF2-40B4-BE49-F238E27FC236}">
                <a16:creationId xmlns:a16="http://schemas.microsoft.com/office/drawing/2014/main" id="{6B93E607-37DC-4B00-A862-BAF5160A8886}"/>
              </a:ext>
            </a:extLst>
          </p:cNvPr>
          <p:cNvSpPr txBox="1"/>
          <p:nvPr/>
        </p:nvSpPr>
        <p:spPr>
          <a:xfrm>
            <a:off x="358140" y="1393371"/>
            <a:ext cx="4245428" cy="3754874"/>
          </a:xfrm>
          <a:prstGeom prst="rect">
            <a:avLst/>
          </a:prstGeom>
          <a:noFill/>
        </p:spPr>
        <p:txBody>
          <a:bodyPr wrap="square" rtlCol="0">
            <a:spAutoFit/>
          </a:bodyPr>
          <a:lstStyle/>
          <a:p>
            <a:r>
              <a:rPr lang="en-GB" dirty="0"/>
              <a:t>And since we want to change only the image, we choose the variable to test and choose the </a:t>
            </a:r>
            <a:r>
              <a:rPr lang="en-GB" b="1" dirty="0"/>
              <a:t>Creative</a:t>
            </a:r>
            <a:r>
              <a:rPr lang="en-GB" dirty="0"/>
              <a:t> variable.</a:t>
            </a:r>
            <a:endParaRPr lang="ar-SA" dirty="0"/>
          </a:p>
          <a:p>
            <a:endParaRPr lang="ar-SA" dirty="0"/>
          </a:p>
          <a:p>
            <a:endParaRPr lang="ar-SA" dirty="0"/>
          </a:p>
          <a:p>
            <a:endParaRPr lang="ar-SA" dirty="0"/>
          </a:p>
          <a:p>
            <a:endParaRPr lang="en-GB" dirty="0"/>
          </a:p>
          <a:p>
            <a:r>
              <a:rPr lang="en-GB" dirty="0"/>
              <a:t>Then we put the name of the Photo test and set the main scale to determine the winning version. CPC (link cost per click) Messaging conversations started.</a:t>
            </a:r>
          </a:p>
          <a:p>
            <a:endParaRPr lang="en-GB" dirty="0"/>
          </a:p>
          <a:p>
            <a:r>
              <a:rPr lang="en-GB" dirty="0"/>
              <a:t>And then by keeping the same time for the previous advertisement, </a:t>
            </a:r>
          </a:p>
          <a:p>
            <a:endParaRPr lang="en-GB" dirty="0"/>
          </a:p>
          <a:p>
            <a:r>
              <a:rPr lang="en-GB" dirty="0"/>
              <a:t>and we stopped the button, it is the test when creating the winner.</a:t>
            </a:r>
          </a:p>
        </p:txBody>
      </p:sp>
      <p:pic>
        <p:nvPicPr>
          <p:cNvPr id="5122" name="Picture 2">
            <a:extLst>
              <a:ext uri="{FF2B5EF4-FFF2-40B4-BE49-F238E27FC236}">
                <a16:creationId xmlns:a16="http://schemas.microsoft.com/office/drawing/2014/main" id="{1C2B5269-ECA4-4A06-A7E2-34994E203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9" t="20698" r="2918" b="6707"/>
          <a:stretch/>
        </p:blipFill>
        <p:spPr bwMode="auto">
          <a:xfrm>
            <a:off x="4659086" y="1165618"/>
            <a:ext cx="4484914" cy="196291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EB50883-E288-45BF-BB9B-3ECC32FC57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85" t="22047" r="2665" b="6453"/>
          <a:stretch/>
        </p:blipFill>
        <p:spPr bwMode="auto">
          <a:xfrm>
            <a:off x="4659086" y="3208358"/>
            <a:ext cx="4484914" cy="1935142"/>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68;p17">
            <a:extLst>
              <a:ext uri="{FF2B5EF4-FFF2-40B4-BE49-F238E27FC236}">
                <a16:creationId xmlns:a16="http://schemas.microsoft.com/office/drawing/2014/main" id="{FA9D8754-5F35-48B4-B91C-D422D7732617}"/>
              </a:ext>
            </a:extLst>
          </p:cNvPr>
          <p:cNvSpPr txBox="1">
            <a:spLocks noGrp="1"/>
          </p:cNvSpPr>
          <p:nvPr>
            <p:ph type="title"/>
          </p:nvPr>
        </p:nvSpPr>
        <p:spPr>
          <a:xfrm>
            <a:off x="358140" y="201407"/>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1"/>
                </a:solidFill>
              </a:rPr>
              <a:t>Coordination of the A/B Test</a:t>
            </a:r>
            <a:endParaRPr dirty="0">
              <a:solidFill>
                <a:schemeClr val="dk1"/>
              </a:solidFill>
            </a:endParaRPr>
          </a:p>
        </p:txBody>
      </p:sp>
    </p:spTree>
    <p:extLst>
      <p:ext uri="{BB962C8B-B14F-4D97-AF65-F5344CB8AC3E}">
        <p14:creationId xmlns:p14="http://schemas.microsoft.com/office/powerpoint/2010/main" val="212809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6146" name="Picture 2">
            <a:extLst>
              <a:ext uri="{FF2B5EF4-FFF2-40B4-BE49-F238E27FC236}">
                <a16:creationId xmlns:a16="http://schemas.microsoft.com/office/drawing/2014/main" id="{A1F06AB7-3B3E-4A8A-9E58-A10519B441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35" t="14179" r="21397" b="18620"/>
          <a:stretch/>
        </p:blipFill>
        <p:spPr bwMode="auto">
          <a:xfrm>
            <a:off x="4550229" y="1673438"/>
            <a:ext cx="4593771" cy="2470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5F87F6-1242-4E88-A697-D1BBB0F64587}"/>
              </a:ext>
            </a:extLst>
          </p:cNvPr>
          <p:cNvSpPr txBox="1"/>
          <p:nvPr/>
        </p:nvSpPr>
        <p:spPr>
          <a:xfrm>
            <a:off x="203200" y="1037771"/>
            <a:ext cx="4281714" cy="2893100"/>
          </a:xfrm>
          <a:prstGeom prst="rect">
            <a:avLst/>
          </a:prstGeom>
          <a:noFill/>
        </p:spPr>
        <p:txBody>
          <a:bodyPr wrap="square" rtlCol="0">
            <a:spAutoFit/>
          </a:bodyPr>
          <a:lstStyle/>
          <a:p>
            <a:r>
              <a:rPr lang="en-GB" dirty="0"/>
              <a:t>And then we clicked on Duplicate the Ad Set and moved to Ad settings B, where we created an ad set within the ad campaign that we created previously and it contains the same previous ad.</a:t>
            </a:r>
          </a:p>
          <a:p>
            <a:endParaRPr lang="en-GB" dirty="0"/>
          </a:p>
          <a:p>
            <a:r>
              <a:rPr lang="en-GB" dirty="0"/>
              <a:t>We first modify the name of the ad set and the ad to </a:t>
            </a:r>
            <a:r>
              <a:rPr lang="en-US" dirty="0" err="1"/>
              <a:t>Ad_set_B</a:t>
            </a:r>
            <a:r>
              <a:rPr lang="en-US" dirty="0"/>
              <a:t> &amp; </a:t>
            </a:r>
            <a:r>
              <a:rPr lang="en-US" dirty="0" err="1"/>
              <a:t>Ad_B</a:t>
            </a:r>
            <a:r>
              <a:rPr lang="en-GB" dirty="0"/>
              <a:t> for clarification.</a:t>
            </a:r>
          </a:p>
          <a:p>
            <a:endParaRPr lang="en-GB" dirty="0"/>
          </a:p>
          <a:p>
            <a:r>
              <a:rPr lang="en-GB" dirty="0"/>
              <a:t>and we will change only one variable, which is the image that does not contain explanatory texts. </a:t>
            </a:r>
          </a:p>
          <a:p>
            <a:endParaRPr lang="en-GB" dirty="0"/>
          </a:p>
          <a:p>
            <a:r>
              <a:rPr lang="en-GB" dirty="0"/>
              <a:t>We left all the variables on what appears to be and others only, and we clicked on publishing.</a:t>
            </a:r>
          </a:p>
        </p:txBody>
      </p:sp>
      <p:sp>
        <p:nvSpPr>
          <p:cNvPr id="10" name="Google Shape;168;p17">
            <a:extLst>
              <a:ext uri="{FF2B5EF4-FFF2-40B4-BE49-F238E27FC236}">
                <a16:creationId xmlns:a16="http://schemas.microsoft.com/office/drawing/2014/main" id="{CFB5343E-B27C-49BF-8A5D-C53EC371F34F}"/>
              </a:ext>
            </a:extLst>
          </p:cNvPr>
          <p:cNvSpPr txBox="1">
            <a:spLocks noGrp="1"/>
          </p:cNvSpPr>
          <p:nvPr>
            <p:ph type="title"/>
          </p:nvPr>
        </p:nvSpPr>
        <p:spPr>
          <a:xfrm>
            <a:off x="358140" y="201407"/>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1"/>
                </a:solidFill>
              </a:rPr>
              <a:t>Coordination of the Ad B</a:t>
            </a:r>
            <a:endParaRPr dirty="0">
              <a:solidFill>
                <a:schemeClr val="dk1"/>
              </a:solidFill>
            </a:endParaRPr>
          </a:p>
        </p:txBody>
      </p:sp>
    </p:spTree>
    <p:extLst>
      <p:ext uri="{BB962C8B-B14F-4D97-AF65-F5344CB8AC3E}">
        <p14:creationId xmlns:p14="http://schemas.microsoft.com/office/powerpoint/2010/main" val="1530638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01" name="Google Shape;168;p17">
            <a:extLst>
              <a:ext uri="{FF2B5EF4-FFF2-40B4-BE49-F238E27FC236}">
                <a16:creationId xmlns:a16="http://schemas.microsoft.com/office/drawing/2014/main" id="{0D64730F-1CED-4085-B26C-5498186280DC}"/>
              </a:ext>
            </a:extLst>
          </p:cNvPr>
          <p:cNvSpPr txBox="1">
            <a:spLocks noGrp="1"/>
          </p:cNvSpPr>
          <p:nvPr>
            <p:ph type="title"/>
          </p:nvPr>
        </p:nvSpPr>
        <p:spPr>
          <a:xfrm>
            <a:off x="358140" y="179636"/>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1"/>
                </a:solidFill>
              </a:rPr>
              <a:t>Verify the test</a:t>
            </a:r>
            <a:endParaRPr dirty="0">
              <a:solidFill>
                <a:schemeClr val="dk1"/>
              </a:solidFill>
            </a:endParaRPr>
          </a:p>
        </p:txBody>
      </p:sp>
      <p:pic>
        <p:nvPicPr>
          <p:cNvPr id="7170" name="Picture 2">
            <a:extLst>
              <a:ext uri="{FF2B5EF4-FFF2-40B4-BE49-F238E27FC236}">
                <a16:creationId xmlns:a16="http://schemas.microsoft.com/office/drawing/2014/main" id="{6108372F-BA49-497E-931E-16DBEEA4A5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69" t="26991" r="63162" b="10528"/>
          <a:stretch/>
        </p:blipFill>
        <p:spPr bwMode="auto">
          <a:xfrm>
            <a:off x="6816997" y="943429"/>
            <a:ext cx="2271486" cy="20174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87B249-BC26-454C-87FA-CF82FE05CE6E}"/>
              </a:ext>
            </a:extLst>
          </p:cNvPr>
          <p:cNvSpPr txBox="1"/>
          <p:nvPr/>
        </p:nvSpPr>
        <p:spPr>
          <a:xfrm>
            <a:off x="246743" y="943429"/>
            <a:ext cx="4615543" cy="4401205"/>
          </a:xfrm>
          <a:prstGeom prst="rect">
            <a:avLst/>
          </a:prstGeom>
          <a:noFill/>
        </p:spPr>
        <p:txBody>
          <a:bodyPr wrap="square" rtlCol="0">
            <a:spAutoFit/>
          </a:bodyPr>
          <a:lstStyle/>
          <a:p>
            <a:r>
              <a:rPr lang="en-GB" dirty="0"/>
              <a:t>After publishing the ad campaign, the Experiments icon appeared to us, indicating that the test was published successfully </a:t>
            </a:r>
          </a:p>
          <a:p>
            <a:endParaRPr lang="ar-SA" dirty="0"/>
          </a:p>
          <a:p>
            <a:r>
              <a:rPr lang="en-GB" dirty="0"/>
              <a:t>The details are as follows:</a:t>
            </a:r>
          </a:p>
          <a:p>
            <a:r>
              <a:rPr lang="en-GB" dirty="0"/>
              <a:t>We created an ad campaign called </a:t>
            </a:r>
            <a:r>
              <a:rPr lang="ar-SA" dirty="0"/>
              <a:t>"</a:t>
            </a:r>
            <a:r>
              <a:rPr lang="en-GB" b="1" dirty="0"/>
              <a:t>the First </a:t>
            </a:r>
            <a:r>
              <a:rPr lang="en-GB" b="1" dirty="0" err="1"/>
              <a:t>Fampaign</a:t>
            </a:r>
            <a:r>
              <a:rPr lang="en-GB" b="1" dirty="0"/>
              <a:t> of the </a:t>
            </a:r>
            <a:r>
              <a:rPr lang="ar-SA" b="1" dirty="0"/>
              <a:t>"</a:t>
            </a:r>
            <a:r>
              <a:rPr lang="en-GB" b="1" dirty="0" err="1"/>
              <a:t>Sumar</a:t>
            </a:r>
            <a:r>
              <a:rPr lang="ar-SA" b="1" dirty="0"/>
              <a:t>"</a:t>
            </a:r>
            <a:r>
              <a:rPr lang="en-GB" b="1" dirty="0"/>
              <a:t>season</a:t>
            </a:r>
            <a:r>
              <a:rPr lang="ar-SA" b="1" dirty="0"/>
              <a:t>"</a:t>
            </a:r>
            <a:endParaRPr lang="en-GB" b="1" dirty="0"/>
          </a:p>
          <a:p>
            <a:r>
              <a:rPr lang="en-GB" dirty="0"/>
              <a:t>It contains two ad set, </a:t>
            </a:r>
            <a:r>
              <a:rPr lang="en-GB" b="1" dirty="0"/>
              <a:t>Ad </a:t>
            </a:r>
            <a:r>
              <a:rPr lang="en-GB" b="1" dirty="0" err="1"/>
              <a:t>Set_A</a:t>
            </a:r>
            <a:r>
              <a:rPr lang="en-GB" b="1" dirty="0"/>
              <a:t> </a:t>
            </a:r>
            <a:r>
              <a:rPr lang="en-GB" dirty="0"/>
              <a:t>and </a:t>
            </a:r>
            <a:r>
              <a:rPr lang="en-GB" b="1" dirty="0"/>
              <a:t>Ad </a:t>
            </a:r>
            <a:r>
              <a:rPr lang="en-GB" b="1" dirty="0" err="1"/>
              <a:t>Set_B</a:t>
            </a:r>
            <a:r>
              <a:rPr lang="en-GB" dirty="0"/>
              <a:t>, both The two ad sets contain the same variables as </a:t>
            </a:r>
          </a:p>
          <a:p>
            <a:r>
              <a:rPr lang="en-GB" dirty="0"/>
              <a:t> budget and time period </a:t>
            </a:r>
          </a:p>
          <a:p>
            <a:endParaRPr lang="en-GB" dirty="0"/>
          </a:p>
          <a:p>
            <a:endParaRPr lang="en-GB" dirty="0"/>
          </a:p>
          <a:p>
            <a:endParaRPr lang="en-GB" dirty="0"/>
          </a:p>
          <a:p>
            <a:r>
              <a:rPr lang="en-GB" dirty="0"/>
              <a:t>Inside each set of one advertisement </a:t>
            </a:r>
            <a:r>
              <a:rPr lang="en-GB" b="1" dirty="0" err="1"/>
              <a:t>Ad_A</a:t>
            </a:r>
            <a:r>
              <a:rPr lang="en-GB" dirty="0"/>
              <a:t> and </a:t>
            </a:r>
          </a:p>
          <a:p>
            <a:r>
              <a:rPr lang="en-GB" b="1" dirty="0" err="1"/>
              <a:t>Ad_B</a:t>
            </a:r>
            <a:r>
              <a:rPr lang="en-GB" dirty="0"/>
              <a:t>. The two ads differ in the image only, as the advertisement contains the image that contains illustrations, and the advertisement B contains the image that does not contain illustrations.</a:t>
            </a:r>
          </a:p>
          <a:p>
            <a:r>
              <a:rPr lang="en-GB" dirty="0"/>
              <a:t>Let's see any of the best pictures.</a:t>
            </a:r>
          </a:p>
          <a:p>
            <a:endParaRPr lang="en-GB" dirty="0"/>
          </a:p>
        </p:txBody>
      </p:sp>
      <p:pic>
        <p:nvPicPr>
          <p:cNvPr id="7172" name="Picture 4">
            <a:extLst>
              <a:ext uri="{FF2B5EF4-FFF2-40B4-BE49-F238E27FC236}">
                <a16:creationId xmlns:a16="http://schemas.microsoft.com/office/drawing/2014/main" id="{539C218D-815E-4A17-A7B8-26972A1CD6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62" t="26352" r="3683" b="39890"/>
          <a:stretch/>
        </p:blipFill>
        <p:spPr bwMode="auto">
          <a:xfrm>
            <a:off x="4743633" y="2828440"/>
            <a:ext cx="4400367" cy="9216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0217494-4E0F-42D9-942B-9113A618BF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80" t="27082" r="8867" b="35329"/>
          <a:stretch/>
        </p:blipFill>
        <p:spPr bwMode="auto">
          <a:xfrm>
            <a:off x="4743632" y="3750117"/>
            <a:ext cx="4400368" cy="121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59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 name="Title 1">
            <a:extLst>
              <a:ext uri="{FF2B5EF4-FFF2-40B4-BE49-F238E27FC236}">
                <a16:creationId xmlns:a16="http://schemas.microsoft.com/office/drawing/2014/main" id="{255F3AF4-BFE4-4153-ADEF-A965C5F23A03}"/>
              </a:ext>
            </a:extLst>
          </p:cNvPr>
          <p:cNvSpPr>
            <a:spLocks noGrp="1"/>
          </p:cNvSpPr>
          <p:nvPr>
            <p:ph type="title"/>
          </p:nvPr>
        </p:nvSpPr>
        <p:spPr/>
        <p:txBody>
          <a:bodyPr/>
          <a:lstStyle/>
          <a:p>
            <a:r>
              <a:rPr lang="en-GB" dirty="0"/>
              <a:t>Test tracking</a:t>
            </a:r>
          </a:p>
        </p:txBody>
      </p:sp>
      <p:pic>
        <p:nvPicPr>
          <p:cNvPr id="9218" name="Picture 2">
            <a:extLst>
              <a:ext uri="{FF2B5EF4-FFF2-40B4-BE49-F238E27FC236}">
                <a16:creationId xmlns:a16="http://schemas.microsoft.com/office/drawing/2014/main" id="{489A4C15-73D9-4CFF-A738-FE33D8F32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18" t="24294" r="9753" b="8955"/>
          <a:stretch/>
        </p:blipFill>
        <p:spPr bwMode="auto">
          <a:xfrm>
            <a:off x="4738987" y="1364343"/>
            <a:ext cx="4405013" cy="26270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D548DAC-3634-4B4C-9BE3-CBF2093CD622}"/>
              </a:ext>
            </a:extLst>
          </p:cNvPr>
          <p:cNvSpPr txBox="1"/>
          <p:nvPr/>
        </p:nvSpPr>
        <p:spPr>
          <a:xfrm>
            <a:off x="246744" y="1175657"/>
            <a:ext cx="4484914" cy="3108543"/>
          </a:xfrm>
          <a:prstGeom prst="rect">
            <a:avLst/>
          </a:prstGeom>
          <a:noFill/>
        </p:spPr>
        <p:txBody>
          <a:bodyPr wrap="square" rtlCol="0">
            <a:spAutoFit/>
          </a:bodyPr>
          <a:lstStyle/>
          <a:p>
            <a:r>
              <a:rPr lang="en-GB" dirty="0"/>
              <a:t>More than a day has passed since the test started and based on the results of the updated A / B test for the two ad sets so far, it seems that Ad </a:t>
            </a:r>
            <a:r>
              <a:rPr lang="en-GB" dirty="0" err="1"/>
              <a:t>Set_B</a:t>
            </a:r>
            <a:r>
              <a:rPr lang="en-GB" dirty="0"/>
              <a:t> with the image without illustrative texts has produced a little better than Ad </a:t>
            </a:r>
            <a:r>
              <a:rPr lang="en-GB" dirty="0" err="1"/>
              <a:t>Set_A</a:t>
            </a:r>
            <a:r>
              <a:rPr lang="en-GB" dirty="0"/>
              <a:t>. Ad </a:t>
            </a:r>
            <a:r>
              <a:rPr lang="en-GB" dirty="0" err="1"/>
              <a:t>Set_B</a:t>
            </a:r>
            <a:r>
              <a:rPr lang="en-GB" dirty="0"/>
              <a:t> has a lower cost per result, the number of appearances, the extent of access and the amount that has been spent slightly higher, with one transfer generation less than </a:t>
            </a:r>
          </a:p>
          <a:p>
            <a:r>
              <a:rPr lang="en-GB" dirty="0"/>
              <a:t>Ad </a:t>
            </a:r>
            <a:r>
              <a:rPr lang="en-GB" dirty="0" err="1"/>
              <a:t>Set_A</a:t>
            </a:r>
            <a:r>
              <a:rPr lang="en-GB" dirty="0"/>
              <a:t>. </a:t>
            </a:r>
          </a:p>
          <a:p>
            <a:endParaRPr lang="en-GB" dirty="0"/>
          </a:p>
          <a:p>
            <a:endParaRPr lang="en-GB" dirty="0"/>
          </a:p>
          <a:p>
            <a:r>
              <a:rPr lang="en-GB" dirty="0"/>
              <a:t>However, it is important to note that the test is still continuing, and it is too early to extract any final conclusions.</a:t>
            </a:r>
          </a:p>
        </p:txBody>
      </p:sp>
    </p:spTree>
    <p:extLst>
      <p:ext uri="{BB962C8B-B14F-4D97-AF65-F5344CB8AC3E}">
        <p14:creationId xmlns:p14="http://schemas.microsoft.com/office/powerpoint/2010/main" val="365723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Title 2">
            <a:extLst>
              <a:ext uri="{FF2B5EF4-FFF2-40B4-BE49-F238E27FC236}">
                <a16:creationId xmlns:a16="http://schemas.microsoft.com/office/drawing/2014/main" id="{4EE938A9-2227-41AE-8E31-EF2FA997680B}"/>
              </a:ext>
            </a:extLst>
          </p:cNvPr>
          <p:cNvSpPr>
            <a:spLocks noGrp="1"/>
          </p:cNvSpPr>
          <p:nvPr>
            <p:ph type="title"/>
          </p:nvPr>
        </p:nvSpPr>
        <p:spPr/>
        <p:txBody>
          <a:bodyPr/>
          <a:lstStyle/>
          <a:p>
            <a:r>
              <a:rPr lang="en-GB" dirty="0"/>
              <a:t>Interpretation the results of the first A/B test</a:t>
            </a:r>
          </a:p>
        </p:txBody>
      </p:sp>
      <p:pic>
        <p:nvPicPr>
          <p:cNvPr id="7" name="Picture 2">
            <a:extLst>
              <a:ext uri="{FF2B5EF4-FFF2-40B4-BE49-F238E27FC236}">
                <a16:creationId xmlns:a16="http://schemas.microsoft.com/office/drawing/2014/main" id="{5FCF125D-A502-4943-AB3F-F6EDC554E6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66" t="29239" r="8867" b="11652"/>
          <a:stretch/>
        </p:blipFill>
        <p:spPr bwMode="auto">
          <a:xfrm>
            <a:off x="4651829" y="751934"/>
            <a:ext cx="4492171" cy="21882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598C2A-5A13-4CE5-98F0-C66DD50F187B}"/>
              </a:ext>
            </a:extLst>
          </p:cNvPr>
          <p:cNvSpPr txBox="1"/>
          <p:nvPr/>
        </p:nvSpPr>
        <p:spPr>
          <a:xfrm>
            <a:off x="279400" y="1278174"/>
            <a:ext cx="4361543" cy="3323987"/>
          </a:xfrm>
          <a:prstGeom prst="rect">
            <a:avLst/>
          </a:prstGeom>
          <a:noFill/>
        </p:spPr>
        <p:txBody>
          <a:bodyPr wrap="square" rtlCol="0">
            <a:spAutoFit/>
          </a:bodyPr>
          <a:lstStyle/>
          <a:p>
            <a:r>
              <a:rPr lang="en-GB" sz="1400" dirty="0"/>
              <a:t>Test results showed that </a:t>
            </a:r>
            <a:r>
              <a:rPr lang="en-GB" sz="1400" b="1" dirty="0"/>
              <a:t>Ad </a:t>
            </a:r>
            <a:r>
              <a:rPr lang="en-GB" sz="1400" b="1" dirty="0" err="1"/>
              <a:t>Set_B</a:t>
            </a:r>
            <a:r>
              <a:rPr lang="en-GB" sz="1400" b="1" dirty="0"/>
              <a:t> performed better than</a:t>
            </a:r>
            <a:r>
              <a:rPr lang="ar-SA" sz="1400" b="1" dirty="0"/>
              <a:t> </a:t>
            </a:r>
            <a:r>
              <a:rPr lang="en-GB" sz="1400" b="1" dirty="0"/>
              <a:t>Ad </a:t>
            </a:r>
            <a:r>
              <a:rPr lang="en-GB" sz="1400" b="1" dirty="0" err="1"/>
              <a:t>Set_A</a:t>
            </a:r>
            <a:r>
              <a:rPr lang="en-GB" sz="1400" b="1" dirty="0"/>
              <a:t>,</a:t>
            </a:r>
            <a:r>
              <a:rPr lang="en-GB" sz="1400" dirty="0"/>
              <a:t> and Ad </a:t>
            </a:r>
            <a:r>
              <a:rPr lang="en-GB" sz="1400" dirty="0" err="1"/>
              <a:t>Set_B</a:t>
            </a:r>
            <a:r>
              <a:rPr lang="en-GB" sz="1400" dirty="0"/>
              <a:t> had a lower cost per result ($0.08) than Ad </a:t>
            </a:r>
            <a:r>
              <a:rPr lang="en-GB" sz="1400" dirty="0" err="1"/>
              <a:t>Set_A</a:t>
            </a:r>
            <a:r>
              <a:rPr lang="en-GB" sz="1400" dirty="0"/>
              <a:t> ($0.10),</a:t>
            </a:r>
            <a:r>
              <a:rPr lang="en-GB" sz="1400" b="1" dirty="0"/>
              <a:t> which means it was more cost effective</a:t>
            </a:r>
            <a:r>
              <a:rPr lang="en-GB" sz="1400" dirty="0"/>
              <a:t>. </a:t>
            </a:r>
            <a:r>
              <a:rPr lang="en-GB" sz="1400" b="1" dirty="0"/>
              <a:t>Ad </a:t>
            </a:r>
            <a:r>
              <a:rPr lang="en-GB" sz="1400" b="1" dirty="0" err="1"/>
              <a:t>Set_B</a:t>
            </a:r>
            <a:r>
              <a:rPr lang="en-GB" sz="1400" b="1" dirty="0"/>
              <a:t> also generated more messaging conversations (48) than Ad </a:t>
            </a:r>
            <a:r>
              <a:rPr lang="en-GB" sz="1400" b="1" dirty="0" err="1"/>
              <a:t>Set_A</a:t>
            </a:r>
            <a:r>
              <a:rPr lang="en-GB" sz="1400" b="1" dirty="0"/>
              <a:t> (42), </a:t>
            </a:r>
            <a:r>
              <a:rPr lang="en-GB" sz="1400" dirty="0"/>
              <a:t>indicating that they were more successful at driving engagement. </a:t>
            </a:r>
          </a:p>
          <a:p>
            <a:endParaRPr lang="en-GB" sz="1400" dirty="0"/>
          </a:p>
          <a:p>
            <a:r>
              <a:rPr lang="en-GB" sz="1400" dirty="0"/>
              <a:t>In terms of reach and </a:t>
            </a:r>
            <a:r>
              <a:rPr lang="en-GB" sz="1400" b="1" dirty="0"/>
              <a:t>impressions</a:t>
            </a:r>
            <a:r>
              <a:rPr lang="en-GB" sz="1400" dirty="0"/>
              <a:t>, </a:t>
            </a:r>
            <a:r>
              <a:rPr lang="en-GB" sz="1400" b="1" dirty="0"/>
              <a:t>Ad </a:t>
            </a:r>
            <a:r>
              <a:rPr lang="en-GB" sz="1400" b="1" dirty="0" err="1"/>
              <a:t>Set_B</a:t>
            </a:r>
            <a:r>
              <a:rPr lang="en-GB" sz="1400" b="1" dirty="0"/>
              <a:t> performed slightly better than Ad </a:t>
            </a:r>
            <a:r>
              <a:rPr lang="en-GB" sz="1400" b="1" dirty="0" err="1"/>
              <a:t>Set_A</a:t>
            </a:r>
            <a:r>
              <a:rPr lang="en-GB" sz="1400" dirty="0"/>
              <a:t>. Ad </a:t>
            </a:r>
            <a:r>
              <a:rPr lang="en-GB" sz="1400" dirty="0" err="1"/>
              <a:t>Set_A</a:t>
            </a:r>
            <a:r>
              <a:rPr lang="en-GB" sz="1400" dirty="0"/>
              <a:t>, with more impressions and higher reach. Ad </a:t>
            </a:r>
            <a:r>
              <a:rPr lang="en-GB" sz="1400" dirty="0" err="1"/>
              <a:t>Set_B</a:t>
            </a:r>
            <a:r>
              <a:rPr lang="en-GB" sz="1400" dirty="0"/>
              <a:t> spent slightly less than Ad </a:t>
            </a:r>
            <a:r>
              <a:rPr lang="en-GB" sz="1400" dirty="0" err="1"/>
              <a:t>Set_A</a:t>
            </a:r>
            <a:r>
              <a:rPr lang="en-GB" sz="1400" dirty="0"/>
              <a:t>($3.9 vs $4.05) while generating more messaging conversations.</a:t>
            </a:r>
          </a:p>
          <a:p>
            <a:endParaRPr lang="en-GB" dirty="0"/>
          </a:p>
        </p:txBody>
      </p:sp>
      <p:graphicFrame>
        <p:nvGraphicFramePr>
          <p:cNvPr id="12" name="Chart 11">
            <a:extLst>
              <a:ext uri="{FF2B5EF4-FFF2-40B4-BE49-F238E27FC236}">
                <a16:creationId xmlns:a16="http://schemas.microsoft.com/office/drawing/2014/main" id="{433152A5-5704-4C56-803F-4E345B3BE59F}"/>
              </a:ext>
            </a:extLst>
          </p:cNvPr>
          <p:cNvGraphicFramePr>
            <a:graphicFrameLocks/>
          </p:cNvGraphicFramePr>
          <p:nvPr>
            <p:extLst>
              <p:ext uri="{D42A27DB-BD31-4B8C-83A1-F6EECF244321}">
                <p14:modId xmlns:p14="http://schemas.microsoft.com/office/powerpoint/2010/main" val="858801003"/>
              </p:ext>
            </p:extLst>
          </p:nvPr>
        </p:nvGraphicFramePr>
        <p:xfrm>
          <a:off x="7540170" y="3258457"/>
          <a:ext cx="1603829" cy="179897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5607137B-935E-482B-90B5-161359745012}"/>
              </a:ext>
            </a:extLst>
          </p:cNvPr>
          <p:cNvGraphicFramePr>
            <a:graphicFrameLocks/>
          </p:cNvGraphicFramePr>
          <p:nvPr>
            <p:extLst>
              <p:ext uri="{D42A27DB-BD31-4B8C-83A1-F6EECF244321}">
                <p14:modId xmlns:p14="http://schemas.microsoft.com/office/powerpoint/2010/main" val="4150521815"/>
              </p:ext>
            </p:extLst>
          </p:nvPr>
        </p:nvGraphicFramePr>
        <p:xfrm>
          <a:off x="4572000" y="3339980"/>
          <a:ext cx="1473199" cy="171744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701AEC3B-655C-4D62-9BD2-49130F735CEB}"/>
              </a:ext>
            </a:extLst>
          </p:cNvPr>
          <p:cNvGraphicFramePr>
            <a:graphicFrameLocks/>
          </p:cNvGraphicFramePr>
          <p:nvPr>
            <p:extLst>
              <p:ext uri="{D42A27DB-BD31-4B8C-83A1-F6EECF244321}">
                <p14:modId xmlns:p14="http://schemas.microsoft.com/office/powerpoint/2010/main" val="4261936241"/>
              </p:ext>
            </p:extLst>
          </p:nvPr>
        </p:nvGraphicFramePr>
        <p:xfrm>
          <a:off x="5914571" y="3347236"/>
          <a:ext cx="1807029" cy="1717449"/>
        </p:xfrm>
        <a:graphic>
          <a:graphicData uri="http://schemas.openxmlformats.org/drawingml/2006/chart">
            <c:chart xmlns:c="http://schemas.openxmlformats.org/drawingml/2006/chart" xmlns:r="http://schemas.openxmlformats.org/officeDocument/2006/relationships" r:id="rId6"/>
          </a:graphicData>
        </a:graphic>
      </p:graphicFrame>
      <p:cxnSp>
        <p:nvCxnSpPr>
          <p:cNvPr id="9" name="Straight Connector 8">
            <a:extLst>
              <a:ext uri="{FF2B5EF4-FFF2-40B4-BE49-F238E27FC236}">
                <a16:creationId xmlns:a16="http://schemas.microsoft.com/office/drawing/2014/main" id="{B9A86479-C3CE-4B51-AB54-E4F72376E2C9}"/>
              </a:ext>
            </a:extLst>
          </p:cNvPr>
          <p:cNvCxnSpPr/>
          <p:nvPr/>
        </p:nvCxnSpPr>
        <p:spPr>
          <a:xfrm>
            <a:off x="5914571" y="3425371"/>
            <a:ext cx="0" cy="16320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D30A067-86C5-495A-979B-C315DC5A7726}"/>
              </a:ext>
            </a:extLst>
          </p:cNvPr>
          <p:cNvCxnSpPr>
            <a:cxnSpLocks/>
          </p:cNvCxnSpPr>
          <p:nvPr/>
        </p:nvCxnSpPr>
        <p:spPr>
          <a:xfrm>
            <a:off x="7598229" y="3425371"/>
            <a:ext cx="0" cy="1639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767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3" name="Title 2">
            <a:extLst>
              <a:ext uri="{FF2B5EF4-FFF2-40B4-BE49-F238E27FC236}">
                <a16:creationId xmlns:a16="http://schemas.microsoft.com/office/drawing/2014/main" id="{4EE938A9-2227-41AE-8E31-EF2FA997680B}"/>
              </a:ext>
            </a:extLst>
          </p:cNvPr>
          <p:cNvSpPr>
            <a:spLocks noGrp="1"/>
          </p:cNvSpPr>
          <p:nvPr>
            <p:ph type="title"/>
          </p:nvPr>
        </p:nvSpPr>
        <p:spPr/>
        <p:txBody>
          <a:bodyPr/>
          <a:lstStyle/>
          <a:p>
            <a:r>
              <a:rPr lang="en-GB" dirty="0"/>
              <a:t>Interpretation the results of the first A/B test</a:t>
            </a:r>
          </a:p>
        </p:txBody>
      </p:sp>
      <p:pic>
        <p:nvPicPr>
          <p:cNvPr id="8" name="Picture 7">
            <a:extLst>
              <a:ext uri="{FF2B5EF4-FFF2-40B4-BE49-F238E27FC236}">
                <a16:creationId xmlns:a16="http://schemas.microsoft.com/office/drawing/2014/main" id="{4350385C-C9D4-4D9F-A04E-1B1DC436EEFE}"/>
              </a:ext>
            </a:extLst>
          </p:cNvPr>
          <p:cNvPicPr>
            <a:picLocks noChangeAspect="1"/>
          </p:cNvPicPr>
          <p:nvPr/>
        </p:nvPicPr>
        <p:blipFill>
          <a:blip r:embed="rId3"/>
          <a:stretch>
            <a:fillRect/>
          </a:stretch>
        </p:blipFill>
        <p:spPr>
          <a:xfrm>
            <a:off x="5384800" y="1379622"/>
            <a:ext cx="3650344" cy="3667728"/>
          </a:xfrm>
          <a:prstGeom prst="rect">
            <a:avLst/>
          </a:prstGeom>
        </p:spPr>
      </p:pic>
      <p:pic>
        <p:nvPicPr>
          <p:cNvPr id="10" name="Picture 9">
            <a:extLst>
              <a:ext uri="{FF2B5EF4-FFF2-40B4-BE49-F238E27FC236}">
                <a16:creationId xmlns:a16="http://schemas.microsoft.com/office/drawing/2014/main" id="{9D1126D2-1999-4CDB-8FD1-D9C00D9984BE}"/>
              </a:ext>
            </a:extLst>
          </p:cNvPr>
          <p:cNvPicPr>
            <a:picLocks noChangeAspect="1"/>
          </p:cNvPicPr>
          <p:nvPr/>
        </p:nvPicPr>
        <p:blipFill>
          <a:blip r:embed="rId4"/>
          <a:stretch>
            <a:fillRect/>
          </a:stretch>
        </p:blipFill>
        <p:spPr>
          <a:xfrm>
            <a:off x="8218714" y="1377965"/>
            <a:ext cx="936172" cy="936172"/>
          </a:xfrm>
          <a:prstGeom prst="rect">
            <a:avLst/>
          </a:prstGeom>
        </p:spPr>
      </p:pic>
      <p:sp>
        <p:nvSpPr>
          <p:cNvPr id="11" name="TextBox 10">
            <a:extLst>
              <a:ext uri="{FF2B5EF4-FFF2-40B4-BE49-F238E27FC236}">
                <a16:creationId xmlns:a16="http://schemas.microsoft.com/office/drawing/2014/main" id="{6633CE5C-4C90-4C54-9DC7-461D71C64016}"/>
              </a:ext>
            </a:extLst>
          </p:cNvPr>
          <p:cNvSpPr txBox="1"/>
          <p:nvPr/>
        </p:nvSpPr>
        <p:spPr>
          <a:xfrm>
            <a:off x="108856" y="1846051"/>
            <a:ext cx="4601029" cy="2031325"/>
          </a:xfrm>
          <a:prstGeom prst="rect">
            <a:avLst/>
          </a:prstGeom>
          <a:noFill/>
        </p:spPr>
        <p:txBody>
          <a:bodyPr wrap="square" rtlCol="0">
            <a:spAutoFit/>
          </a:bodyPr>
          <a:lstStyle/>
          <a:p>
            <a:endParaRPr lang="en-GB" dirty="0"/>
          </a:p>
          <a:p>
            <a:r>
              <a:rPr lang="en-GB" b="1" dirty="0"/>
              <a:t>Overall, the A/B test results indicate that Ad Set B, which contained an ad with an image, did not It contained explanatory texts, was more effective in creating message conversations and had a lower cost per result compared to Ad Set A</a:t>
            </a:r>
            <a:r>
              <a:rPr lang="en-GB" dirty="0"/>
              <a:t>. In the store we can use this information to improve the advertising strategy and increase sales during the new '</a:t>
            </a:r>
            <a:r>
              <a:rPr lang="en-GB" dirty="0" err="1"/>
              <a:t>Sumar</a:t>
            </a:r>
            <a:r>
              <a:rPr lang="en-GB" dirty="0"/>
              <a:t>' season.</a:t>
            </a:r>
          </a:p>
        </p:txBody>
      </p:sp>
    </p:spTree>
    <p:extLst>
      <p:ext uri="{BB962C8B-B14F-4D97-AF65-F5344CB8AC3E}">
        <p14:creationId xmlns:p14="http://schemas.microsoft.com/office/powerpoint/2010/main" val="2238241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Title 3">
            <a:extLst>
              <a:ext uri="{FF2B5EF4-FFF2-40B4-BE49-F238E27FC236}">
                <a16:creationId xmlns:a16="http://schemas.microsoft.com/office/drawing/2014/main" id="{D44CA746-5E5E-4919-8BE1-EF17769BBAD1}"/>
              </a:ext>
            </a:extLst>
          </p:cNvPr>
          <p:cNvSpPr>
            <a:spLocks noGrp="1"/>
          </p:cNvSpPr>
          <p:nvPr>
            <p:ph type="title"/>
          </p:nvPr>
        </p:nvSpPr>
        <p:spPr/>
        <p:txBody>
          <a:bodyPr/>
          <a:lstStyle/>
          <a:p>
            <a:r>
              <a:rPr lang="en-US" dirty="0"/>
              <a:t>Ad text testing</a:t>
            </a:r>
            <a:endParaRPr lang="en-GB" dirty="0"/>
          </a:p>
        </p:txBody>
      </p:sp>
      <p:sp>
        <p:nvSpPr>
          <p:cNvPr id="5" name="TextBox 4">
            <a:extLst>
              <a:ext uri="{FF2B5EF4-FFF2-40B4-BE49-F238E27FC236}">
                <a16:creationId xmlns:a16="http://schemas.microsoft.com/office/drawing/2014/main" id="{FC99E357-79C6-4742-BDC3-0357D971DD26}"/>
              </a:ext>
            </a:extLst>
          </p:cNvPr>
          <p:cNvSpPr txBox="1"/>
          <p:nvPr/>
        </p:nvSpPr>
        <p:spPr>
          <a:xfrm>
            <a:off x="441232" y="2011720"/>
            <a:ext cx="4091575" cy="954107"/>
          </a:xfrm>
          <a:prstGeom prst="rect">
            <a:avLst/>
          </a:prstGeom>
          <a:noFill/>
        </p:spPr>
        <p:txBody>
          <a:bodyPr wrap="square" rtlCol="0">
            <a:spAutoFit/>
          </a:bodyPr>
          <a:lstStyle/>
          <a:p>
            <a:r>
              <a:rPr lang="en-GB" dirty="0"/>
              <a:t>We then move on to the second ad text test to continue improving the marketing strategy to increase sales by conducting A/B tests between the first and second ad text.</a:t>
            </a:r>
          </a:p>
        </p:txBody>
      </p:sp>
      <p:pic>
        <p:nvPicPr>
          <p:cNvPr id="19" name="Picture 4">
            <a:extLst>
              <a:ext uri="{FF2B5EF4-FFF2-40B4-BE49-F238E27FC236}">
                <a16:creationId xmlns:a16="http://schemas.microsoft.com/office/drawing/2014/main" id="{F137A172-E9E0-4625-A426-D2D24939B3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61" t="24293" r="2534" b="12515"/>
          <a:stretch/>
        </p:blipFill>
        <p:spPr bwMode="auto">
          <a:xfrm>
            <a:off x="5052426" y="1793996"/>
            <a:ext cx="4091574" cy="2272191"/>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217;p23">
            <a:extLst>
              <a:ext uri="{FF2B5EF4-FFF2-40B4-BE49-F238E27FC236}">
                <a16:creationId xmlns:a16="http://schemas.microsoft.com/office/drawing/2014/main" id="{FF1597BB-686C-4C48-BCE8-D4816FB8D280}"/>
              </a:ext>
            </a:extLst>
          </p:cNvPr>
          <p:cNvSpPr/>
          <p:nvPr/>
        </p:nvSpPr>
        <p:spPr>
          <a:xfrm>
            <a:off x="6842364" y="1676399"/>
            <a:ext cx="378493" cy="421011"/>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19;p23">
            <a:extLst>
              <a:ext uri="{FF2B5EF4-FFF2-40B4-BE49-F238E27FC236}">
                <a16:creationId xmlns:a16="http://schemas.microsoft.com/office/drawing/2014/main" id="{145EFA6A-C70D-41CC-8AE3-E77D76CE3868}"/>
              </a:ext>
            </a:extLst>
          </p:cNvPr>
          <p:cNvSpPr txBox="1">
            <a:spLocks/>
          </p:cNvSpPr>
          <p:nvPr/>
        </p:nvSpPr>
        <p:spPr>
          <a:xfrm>
            <a:off x="6874505" y="1730314"/>
            <a:ext cx="331538" cy="2814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ctr"/>
            <a:r>
              <a:rPr lang="en-US" sz="3000" dirty="0">
                <a:solidFill>
                  <a:schemeClr val="lt1"/>
                </a:solidFill>
                <a:latin typeface="Fira Sans Extra Condensed"/>
                <a:ea typeface="Fira Sans Extra Condensed"/>
                <a:cs typeface="Fira Sans Extra Condensed"/>
                <a:sym typeface="Fira Sans Extra Condensed"/>
              </a:rPr>
              <a:t>B</a:t>
            </a:r>
            <a:endParaRPr lang="en-GB" sz="3000" dirty="0">
              <a:solidFill>
                <a:schemeClr val="lt1"/>
              </a:solidFill>
              <a:latin typeface="Fira Sans Extra Condensed"/>
              <a:ea typeface="Fira Sans Extra Condensed"/>
              <a:cs typeface="Fira Sans Extra Condensed"/>
              <a:sym typeface="Fira Sans Extra Condensed"/>
            </a:endParaRPr>
          </a:p>
        </p:txBody>
      </p:sp>
      <p:sp>
        <p:nvSpPr>
          <p:cNvPr id="22" name="Google Shape;1236;p23">
            <a:extLst>
              <a:ext uri="{FF2B5EF4-FFF2-40B4-BE49-F238E27FC236}">
                <a16:creationId xmlns:a16="http://schemas.microsoft.com/office/drawing/2014/main" id="{154961E0-526A-4E53-BDED-D64D7259F0B6}"/>
              </a:ext>
            </a:extLst>
          </p:cNvPr>
          <p:cNvSpPr/>
          <p:nvPr/>
        </p:nvSpPr>
        <p:spPr>
          <a:xfrm>
            <a:off x="6874505" y="3788558"/>
            <a:ext cx="416603" cy="491714"/>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8;p23">
            <a:extLst>
              <a:ext uri="{FF2B5EF4-FFF2-40B4-BE49-F238E27FC236}">
                <a16:creationId xmlns:a16="http://schemas.microsoft.com/office/drawing/2014/main" id="{DA7A16B6-BB84-432D-A0C4-034A100DB1BA}"/>
              </a:ext>
            </a:extLst>
          </p:cNvPr>
          <p:cNvSpPr txBox="1">
            <a:spLocks/>
          </p:cNvSpPr>
          <p:nvPr/>
        </p:nvSpPr>
        <p:spPr>
          <a:xfrm>
            <a:off x="6906645" y="3865917"/>
            <a:ext cx="364920" cy="3286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ctr"/>
            <a:r>
              <a:rPr lang="en-US" sz="3000" dirty="0">
                <a:solidFill>
                  <a:schemeClr val="lt1"/>
                </a:solidFill>
                <a:latin typeface="Fira Sans Extra Condensed"/>
                <a:ea typeface="Fira Sans Extra Condensed"/>
                <a:cs typeface="Fira Sans Extra Condensed"/>
                <a:sym typeface="Fira Sans Extra Condensed"/>
              </a:rPr>
              <a:t>C</a:t>
            </a:r>
            <a:endParaRPr lang="en-GB" sz="3000" dirty="0">
              <a:solidFill>
                <a:schemeClr val="l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151420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Title 3">
            <a:extLst>
              <a:ext uri="{FF2B5EF4-FFF2-40B4-BE49-F238E27FC236}">
                <a16:creationId xmlns:a16="http://schemas.microsoft.com/office/drawing/2014/main" id="{D44CA746-5E5E-4919-8BE1-EF17769BBAD1}"/>
              </a:ext>
            </a:extLst>
          </p:cNvPr>
          <p:cNvSpPr>
            <a:spLocks noGrp="1"/>
          </p:cNvSpPr>
          <p:nvPr>
            <p:ph type="title"/>
          </p:nvPr>
        </p:nvSpPr>
        <p:spPr>
          <a:xfrm>
            <a:off x="457200" y="179315"/>
            <a:ext cx="8229600" cy="330900"/>
          </a:xfrm>
        </p:spPr>
        <p:txBody>
          <a:bodyPr/>
          <a:lstStyle/>
          <a:p>
            <a:r>
              <a:rPr lang="en-US" dirty="0"/>
              <a:t>Second test setup</a:t>
            </a:r>
            <a:endParaRPr lang="en-GB" dirty="0"/>
          </a:p>
        </p:txBody>
      </p:sp>
      <p:sp>
        <p:nvSpPr>
          <p:cNvPr id="2" name="TextBox 1">
            <a:extLst>
              <a:ext uri="{FF2B5EF4-FFF2-40B4-BE49-F238E27FC236}">
                <a16:creationId xmlns:a16="http://schemas.microsoft.com/office/drawing/2014/main" id="{AEA48CEE-8428-44DF-B2F2-C62E7D855EFE}"/>
              </a:ext>
            </a:extLst>
          </p:cNvPr>
          <p:cNvSpPr txBox="1"/>
          <p:nvPr/>
        </p:nvSpPr>
        <p:spPr>
          <a:xfrm>
            <a:off x="239486" y="1008743"/>
            <a:ext cx="4136571" cy="2462213"/>
          </a:xfrm>
          <a:prstGeom prst="rect">
            <a:avLst/>
          </a:prstGeom>
          <a:noFill/>
        </p:spPr>
        <p:txBody>
          <a:bodyPr wrap="square" rtlCol="0">
            <a:spAutoFit/>
          </a:bodyPr>
          <a:lstStyle/>
          <a:p>
            <a:r>
              <a:rPr lang="en-GB" dirty="0"/>
              <a:t>We first duplicate the winning ad group to make it a new A/B test.</a:t>
            </a:r>
          </a:p>
          <a:p>
            <a:endParaRPr lang="en-GB" dirty="0"/>
          </a:p>
          <a:p>
            <a:r>
              <a:rPr lang="en-GB" dirty="0"/>
              <a:t>Since we only want to change the text, we choose the Creative variable.</a:t>
            </a:r>
            <a:endParaRPr lang="ar-SA" dirty="0"/>
          </a:p>
          <a:p>
            <a:endParaRPr lang="ar-SA" dirty="0"/>
          </a:p>
          <a:p>
            <a:r>
              <a:rPr lang="en-GB" dirty="0"/>
              <a:t>We named the ad text test and set the metric cost per result - message conversations began.</a:t>
            </a:r>
            <a:endParaRPr lang="ar-SA" dirty="0"/>
          </a:p>
          <a:p>
            <a:endParaRPr lang="ar-SA" dirty="0"/>
          </a:p>
          <a:p>
            <a:r>
              <a:rPr lang="en-GB" dirty="0"/>
              <a:t>We set the test duration and the end test button turns off when a winner is found.</a:t>
            </a:r>
          </a:p>
        </p:txBody>
      </p:sp>
      <p:pic>
        <p:nvPicPr>
          <p:cNvPr id="1028" name="Picture 4">
            <a:extLst>
              <a:ext uri="{FF2B5EF4-FFF2-40B4-BE49-F238E27FC236}">
                <a16:creationId xmlns:a16="http://schemas.microsoft.com/office/drawing/2014/main" id="{3EB4BAD9-E44A-4592-8224-7A6E936FD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 t="26114" r="26208" b="33833"/>
          <a:stretch/>
        </p:blipFill>
        <p:spPr bwMode="auto">
          <a:xfrm>
            <a:off x="4934857" y="769180"/>
            <a:ext cx="4209143" cy="12932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F5D3FF4-5343-4994-A464-6BA2944526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61" t="21595" r="2538" b="25588"/>
          <a:stretch/>
        </p:blipFill>
        <p:spPr bwMode="auto">
          <a:xfrm>
            <a:off x="4934857" y="2062434"/>
            <a:ext cx="4209143" cy="13446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051A0EE-132C-481D-B8A7-27BCFC2077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51" t="20024" r="3443" b="19068"/>
          <a:stretch/>
        </p:blipFill>
        <p:spPr bwMode="auto">
          <a:xfrm>
            <a:off x="4934857" y="3407099"/>
            <a:ext cx="4209143" cy="155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316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44"/>
          <p:cNvSpPr txBox="1">
            <a:spLocks noGrp="1"/>
          </p:cNvSpPr>
          <p:nvPr>
            <p:ph type="title"/>
          </p:nvPr>
        </p:nvSpPr>
        <p:spPr>
          <a:xfrm>
            <a:off x="457200" y="411475"/>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A/B Testing Infographics</a:t>
            </a:r>
            <a:endParaRPr dirty="0">
              <a:solidFill>
                <a:schemeClr val="dk1"/>
              </a:solidFill>
            </a:endParaRPr>
          </a:p>
        </p:txBody>
      </p:sp>
      <p:sp>
        <p:nvSpPr>
          <p:cNvPr id="2712" name="Google Shape;2712;p44"/>
          <p:cNvSpPr/>
          <p:nvPr/>
        </p:nvSpPr>
        <p:spPr>
          <a:xfrm>
            <a:off x="3163375" y="1419832"/>
            <a:ext cx="2636292" cy="414626"/>
          </a:xfrm>
          <a:prstGeom prst="roundRect">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4"/>
          <p:cNvSpPr/>
          <p:nvPr/>
        </p:nvSpPr>
        <p:spPr>
          <a:xfrm>
            <a:off x="3157263" y="1419832"/>
            <a:ext cx="2880384" cy="410100"/>
          </a:xfrm>
          <a:prstGeom prst="rect">
            <a:avLst/>
          </a:prstGeom>
          <a:noFill/>
          <a:ln>
            <a:noFill/>
          </a:ln>
        </p:spPr>
        <p:txBody>
          <a:bodyPr spcFirstLastPara="1" wrap="square" lIns="548625" tIns="91425" rIns="182875" bIns="91425" anchor="ctr" anchorCtr="0">
            <a:noAutofit/>
          </a:bodyPr>
          <a:lstStyle/>
          <a:p>
            <a:r>
              <a:rPr lang="en-GB" sz="1200" dirty="0"/>
              <a:t>1- Setting goals and standards.</a:t>
            </a:r>
          </a:p>
        </p:txBody>
      </p:sp>
      <p:cxnSp>
        <p:nvCxnSpPr>
          <p:cNvPr id="2713" name="Google Shape;2713;p44"/>
          <p:cNvCxnSpPr>
            <a:cxnSpLocks/>
          </p:cNvCxnSpPr>
          <p:nvPr/>
        </p:nvCxnSpPr>
        <p:spPr>
          <a:xfrm flipV="1">
            <a:off x="1496563" y="1658038"/>
            <a:ext cx="1751628" cy="1207675"/>
          </a:xfrm>
          <a:prstGeom prst="straightConnector1">
            <a:avLst/>
          </a:prstGeom>
          <a:noFill/>
          <a:ln w="19050" cap="flat" cmpd="sng">
            <a:solidFill>
              <a:schemeClr val="accent1"/>
            </a:solidFill>
            <a:prstDash val="solid"/>
            <a:round/>
            <a:headEnd type="none" w="med" len="med"/>
            <a:tailEnd type="none" w="med" len="med"/>
          </a:ln>
        </p:spPr>
      </p:cxnSp>
      <p:sp>
        <p:nvSpPr>
          <p:cNvPr id="2714" name="Google Shape;2714;p44"/>
          <p:cNvSpPr/>
          <p:nvPr/>
        </p:nvSpPr>
        <p:spPr>
          <a:xfrm>
            <a:off x="3157263" y="1412614"/>
            <a:ext cx="482578" cy="442276"/>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000" b="1">
              <a:solidFill>
                <a:schemeClr val="accent1"/>
              </a:solidFill>
              <a:latin typeface="Fira Sans"/>
              <a:ea typeface="Fira Sans"/>
              <a:cs typeface="Fira Sans"/>
              <a:sym typeface="Fira Sans"/>
            </a:endParaRPr>
          </a:p>
        </p:txBody>
      </p:sp>
      <p:cxnSp>
        <p:nvCxnSpPr>
          <p:cNvPr id="2715" name="Google Shape;2715;p44"/>
          <p:cNvCxnSpPr>
            <a:cxnSpLocks/>
          </p:cNvCxnSpPr>
          <p:nvPr/>
        </p:nvCxnSpPr>
        <p:spPr>
          <a:xfrm flipV="1">
            <a:off x="1741859" y="2104531"/>
            <a:ext cx="1897982" cy="826802"/>
          </a:xfrm>
          <a:prstGeom prst="straightConnector1">
            <a:avLst/>
          </a:prstGeom>
          <a:noFill/>
          <a:ln w="19050" cap="flat" cmpd="sng">
            <a:solidFill>
              <a:schemeClr val="accent2"/>
            </a:solidFill>
            <a:prstDash val="solid"/>
            <a:round/>
            <a:headEnd type="none" w="med" len="med"/>
            <a:tailEnd type="none" w="med" len="med"/>
          </a:ln>
        </p:spPr>
      </p:cxnSp>
      <p:cxnSp>
        <p:nvCxnSpPr>
          <p:cNvPr id="2717" name="Google Shape;2717;p44"/>
          <p:cNvCxnSpPr>
            <a:cxnSpLocks/>
            <a:stCxn id="2722" idx="0"/>
          </p:cNvCxnSpPr>
          <p:nvPr/>
        </p:nvCxnSpPr>
        <p:spPr>
          <a:xfrm flipV="1">
            <a:off x="1280418" y="2660804"/>
            <a:ext cx="2370865" cy="575720"/>
          </a:xfrm>
          <a:prstGeom prst="straightConnector1">
            <a:avLst/>
          </a:prstGeom>
          <a:noFill/>
          <a:ln w="19050" cap="flat" cmpd="sng">
            <a:solidFill>
              <a:schemeClr val="accent3"/>
            </a:solidFill>
            <a:prstDash val="solid"/>
            <a:round/>
            <a:headEnd type="none" w="med" len="med"/>
            <a:tailEnd type="none" w="med" len="med"/>
          </a:ln>
        </p:spPr>
      </p:cxnSp>
      <p:sp>
        <p:nvSpPr>
          <p:cNvPr id="2721" name="Google Shape;2721;p44"/>
          <p:cNvSpPr/>
          <p:nvPr/>
        </p:nvSpPr>
        <p:spPr>
          <a:xfrm>
            <a:off x="441318" y="2405422"/>
            <a:ext cx="1666800" cy="1719000"/>
          </a:xfrm>
          <a:prstGeom prst="roundRect">
            <a:avLst>
              <a:gd name="adj" fmla="val 50000"/>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4"/>
          <p:cNvSpPr/>
          <p:nvPr/>
        </p:nvSpPr>
        <p:spPr>
          <a:xfrm>
            <a:off x="243918" y="3236524"/>
            <a:ext cx="2073000" cy="366000"/>
          </a:xfrm>
          <a:prstGeom prst="roundRect">
            <a:avLst>
              <a:gd name="adj" fmla="val 50000"/>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dirty="0">
                <a:solidFill>
                  <a:schemeClr val="accent5"/>
                </a:solidFill>
                <a:latin typeface="Fira Sans Extra Condensed"/>
                <a:ea typeface="Fira Sans Extra Condensed"/>
                <a:cs typeface="Fira Sans Extra Condensed"/>
                <a:sym typeface="Fira Sans Extra Condensed"/>
              </a:rPr>
              <a:t>A/B testing</a:t>
            </a:r>
            <a:endParaRPr sz="1600" b="1" dirty="0">
              <a:solidFill>
                <a:schemeClr val="accent5"/>
              </a:solidFill>
              <a:latin typeface="Fira Sans Extra Condensed"/>
              <a:ea typeface="Fira Sans Extra Condensed"/>
              <a:cs typeface="Fira Sans Extra Condensed"/>
              <a:sym typeface="Fira Sans Extra Condensed"/>
            </a:endParaRPr>
          </a:p>
        </p:txBody>
      </p:sp>
      <p:grpSp>
        <p:nvGrpSpPr>
          <p:cNvPr id="2740" name="Google Shape;2740;p44"/>
          <p:cNvGrpSpPr/>
          <p:nvPr/>
        </p:nvGrpSpPr>
        <p:grpSpPr>
          <a:xfrm>
            <a:off x="1064325" y="2679363"/>
            <a:ext cx="420796" cy="421914"/>
            <a:chOff x="-1700225" y="2768875"/>
            <a:chExt cx="291450" cy="292225"/>
          </a:xfrm>
        </p:grpSpPr>
        <p:sp>
          <p:nvSpPr>
            <p:cNvPr id="2741" name="Google Shape;2741;p44"/>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4"/>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4"/>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4"/>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4"/>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4"/>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2297;p36">
            <a:extLst>
              <a:ext uri="{FF2B5EF4-FFF2-40B4-BE49-F238E27FC236}">
                <a16:creationId xmlns:a16="http://schemas.microsoft.com/office/drawing/2014/main" id="{05E65509-BDF5-4940-896B-57071758C1A3}"/>
              </a:ext>
            </a:extLst>
          </p:cNvPr>
          <p:cNvGrpSpPr/>
          <p:nvPr/>
        </p:nvGrpSpPr>
        <p:grpSpPr>
          <a:xfrm>
            <a:off x="3239353" y="1494448"/>
            <a:ext cx="346319" cy="256180"/>
            <a:chOff x="5049725" y="1435050"/>
            <a:chExt cx="486550" cy="481850"/>
          </a:xfrm>
        </p:grpSpPr>
        <p:sp>
          <p:nvSpPr>
            <p:cNvPr id="59" name="Google Shape;2298;p36">
              <a:extLst>
                <a:ext uri="{FF2B5EF4-FFF2-40B4-BE49-F238E27FC236}">
                  <a16:creationId xmlns:a16="http://schemas.microsoft.com/office/drawing/2014/main" id="{5BEAE74F-B5F2-4A86-AAE0-9F4630B80224}"/>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2299;p36">
              <a:extLst>
                <a:ext uri="{FF2B5EF4-FFF2-40B4-BE49-F238E27FC236}">
                  <a16:creationId xmlns:a16="http://schemas.microsoft.com/office/drawing/2014/main" id="{7C2DF49C-7D1B-40F8-9D93-884F776EB583}"/>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2300;p36">
              <a:extLst>
                <a:ext uri="{FF2B5EF4-FFF2-40B4-BE49-F238E27FC236}">
                  <a16:creationId xmlns:a16="http://schemas.microsoft.com/office/drawing/2014/main" id="{C1DFE9DA-E1F6-43F2-8D29-9AE608ECB9AE}"/>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2301;p36">
              <a:extLst>
                <a:ext uri="{FF2B5EF4-FFF2-40B4-BE49-F238E27FC236}">
                  <a16:creationId xmlns:a16="http://schemas.microsoft.com/office/drawing/2014/main" id="{2E80E691-5A48-4094-BCB8-F9612B8036A8}"/>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1" name="Google Shape;2712;p44">
            <a:extLst>
              <a:ext uri="{FF2B5EF4-FFF2-40B4-BE49-F238E27FC236}">
                <a16:creationId xmlns:a16="http://schemas.microsoft.com/office/drawing/2014/main" id="{B36C1277-529D-4C04-BD1A-A93A2DB4B1DB}"/>
              </a:ext>
            </a:extLst>
          </p:cNvPr>
          <p:cNvSpPr/>
          <p:nvPr/>
        </p:nvSpPr>
        <p:spPr>
          <a:xfrm>
            <a:off x="3216264" y="2009532"/>
            <a:ext cx="3098173" cy="366468"/>
          </a:xfrm>
          <a:prstGeom prst="roundRect">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714;p44">
            <a:extLst>
              <a:ext uri="{FF2B5EF4-FFF2-40B4-BE49-F238E27FC236}">
                <a16:creationId xmlns:a16="http://schemas.microsoft.com/office/drawing/2014/main" id="{376E1717-E355-4DBC-9474-D10BA7B90B14}"/>
              </a:ext>
            </a:extLst>
          </p:cNvPr>
          <p:cNvSpPr/>
          <p:nvPr/>
        </p:nvSpPr>
        <p:spPr>
          <a:xfrm>
            <a:off x="3210153" y="1963176"/>
            <a:ext cx="482578" cy="442276"/>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000" b="1">
              <a:solidFill>
                <a:schemeClr val="accent1"/>
              </a:solidFill>
              <a:latin typeface="Fira Sans"/>
              <a:ea typeface="Fira Sans"/>
              <a:cs typeface="Fira Sans"/>
              <a:sym typeface="Fira Sans"/>
            </a:endParaRPr>
          </a:p>
        </p:txBody>
      </p:sp>
      <p:sp>
        <p:nvSpPr>
          <p:cNvPr id="124" name="Google Shape;2712;p44">
            <a:extLst>
              <a:ext uri="{FF2B5EF4-FFF2-40B4-BE49-F238E27FC236}">
                <a16:creationId xmlns:a16="http://schemas.microsoft.com/office/drawing/2014/main" id="{BE8C3936-ADB5-4F93-AD10-EB583A8EDD78}"/>
              </a:ext>
            </a:extLst>
          </p:cNvPr>
          <p:cNvSpPr/>
          <p:nvPr/>
        </p:nvSpPr>
        <p:spPr>
          <a:xfrm>
            <a:off x="3205622" y="2599515"/>
            <a:ext cx="2636292" cy="353696"/>
          </a:xfrm>
          <a:prstGeom prst="roundRect">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714;p44">
            <a:extLst>
              <a:ext uri="{FF2B5EF4-FFF2-40B4-BE49-F238E27FC236}">
                <a16:creationId xmlns:a16="http://schemas.microsoft.com/office/drawing/2014/main" id="{03922CA8-995D-4CC1-BBC0-686337698B63}"/>
              </a:ext>
            </a:extLst>
          </p:cNvPr>
          <p:cNvSpPr/>
          <p:nvPr/>
        </p:nvSpPr>
        <p:spPr>
          <a:xfrm>
            <a:off x="3199510" y="2538731"/>
            <a:ext cx="482578" cy="442276"/>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000" b="1">
              <a:solidFill>
                <a:schemeClr val="accent1"/>
              </a:solidFill>
              <a:latin typeface="Fira Sans"/>
              <a:ea typeface="Fira Sans"/>
              <a:cs typeface="Fira Sans"/>
              <a:sym typeface="Fira Sans"/>
            </a:endParaRPr>
          </a:p>
        </p:txBody>
      </p:sp>
      <p:sp>
        <p:nvSpPr>
          <p:cNvPr id="127" name="Google Shape;2712;p44">
            <a:extLst>
              <a:ext uri="{FF2B5EF4-FFF2-40B4-BE49-F238E27FC236}">
                <a16:creationId xmlns:a16="http://schemas.microsoft.com/office/drawing/2014/main" id="{5B633DA8-4769-46A8-895B-4C24E49D8A71}"/>
              </a:ext>
            </a:extLst>
          </p:cNvPr>
          <p:cNvSpPr/>
          <p:nvPr/>
        </p:nvSpPr>
        <p:spPr>
          <a:xfrm>
            <a:off x="3200439" y="3080856"/>
            <a:ext cx="2636292" cy="347465"/>
          </a:xfrm>
          <a:prstGeom prst="roundRect">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714;p44">
            <a:extLst>
              <a:ext uri="{FF2B5EF4-FFF2-40B4-BE49-F238E27FC236}">
                <a16:creationId xmlns:a16="http://schemas.microsoft.com/office/drawing/2014/main" id="{3C65AA5A-5102-4564-B7D3-C7A67324E74D}"/>
              </a:ext>
            </a:extLst>
          </p:cNvPr>
          <p:cNvSpPr/>
          <p:nvPr/>
        </p:nvSpPr>
        <p:spPr>
          <a:xfrm>
            <a:off x="3194327" y="3030185"/>
            <a:ext cx="482578" cy="442276"/>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000" b="1">
              <a:solidFill>
                <a:schemeClr val="accent1"/>
              </a:solidFill>
              <a:latin typeface="Fira Sans"/>
              <a:ea typeface="Fira Sans"/>
              <a:cs typeface="Fira Sans"/>
              <a:sym typeface="Fira Sans"/>
            </a:endParaRPr>
          </a:p>
        </p:txBody>
      </p:sp>
      <p:sp>
        <p:nvSpPr>
          <p:cNvPr id="130" name="Google Shape;2712;p44">
            <a:extLst>
              <a:ext uri="{FF2B5EF4-FFF2-40B4-BE49-F238E27FC236}">
                <a16:creationId xmlns:a16="http://schemas.microsoft.com/office/drawing/2014/main" id="{4C09131F-B494-453A-9D71-DCDFD72A4B7E}"/>
              </a:ext>
            </a:extLst>
          </p:cNvPr>
          <p:cNvSpPr/>
          <p:nvPr/>
        </p:nvSpPr>
        <p:spPr>
          <a:xfrm>
            <a:off x="3200439" y="3664968"/>
            <a:ext cx="2636292" cy="350414"/>
          </a:xfrm>
          <a:prstGeom prst="roundRect">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714;p44">
            <a:extLst>
              <a:ext uri="{FF2B5EF4-FFF2-40B4-BE49-F238E27FC236}">
                <a16:creationId xmlns:a16="http://schemas.microsoft.com/office/drawing/2014/main" id="{9A309095-3E91-45C6-8944-57A0344D6224}"/>
              </a:ext>
            </a:extLst>
          </p:cNvPr>
          <p:cNvSpPr/>
          <p:nvPr/>
        </p:nvSpPr>
        <p:spPr>
          <a:xfrm>
            <a:off x="3194327" y="3512322"/>
            <a:ext cx="482578" cy="442276"/>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000" b="1">
              <a:solidFill>
                <a:schemeClr val="accent1"/>
              </a:solidFill>
              <a:latin typeface="Fira Sans"/>
              <a:ea typeface="Fira Sans"/>
              <a:cs typeface="Fira Sans"/>
              <a:sym typeface="Fira Sans"/>
            </a:endParaRPr>
          </a:p>
        </p:txBody>
      </p:sp>
      <p:sp>
        <p:nvSpPr>
          <p:cNvPr id="133" name="Google Shape;2712;p44">
            <a:extLst>
              <a:ext uri="{FF2B5EF4-FFF2-40B4-BE49-F238E27FC236}">
                <a16:creationId xmlns:a16="http://schemas.microsoft.com/office/drawing/2014/main" id="{614B35FB-5D8B-4EBD-8B75-3D49B9820C71}"/>
              </a:ext>
            </a:extLst>
          </p:cNvPr>
          <p:cNvSpPr/>
          <p:nvPr/>
        </p:nvSpPr>
        <p:spPr>
          <a:xfrm>
            <a:off x="3131808" y="4099176"/>
            <a:ext cx="2636292" cy="381492"/>
          </a:xfrm>
          <a:prstGeom prst="roundRect">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714;p44">
            <a:extLst>
              <a:ext uri="{FF2B5EF4-FFF2-40B4-BE49-F238E27FC236}">
                <a16:creationId xmlns:a16="http://schemas.microsoft.com/office/drawing/2014/main" id="{F0A0176D-5B92-4D3A-A5A6-129E7EE9EE33}"/>
              </a:ext>
            </a:extLst>
          </p:cNvPr>
          <p:cNvSpPr/>
          <p:nvPr/>
        </p:nvSpPr>
        <p:spPr>
          <a:xfrm>
            <a:off x="3192237" y="4038392"/>
            <a:ext cx="482578" cy="442276"/>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000" b="1">
              <a:solidFill>
                <a:schemeClr val="accent1"/>
              </a:solidFill>
              <a:latin typeface="Fira Sans"/>
              <a:ea typeface="Fira Sans"/>
              <a:cs typeface="Fira Sans"/>
              <a:sym typeface="Fira Sans"/>
            </a:endParaRPr>
          </a:p>
        </p:txBody>
      </p:sp>
      <p:sp>
        <p:nvSpPr>
          <p:cNvPr id="136" name="Google Shape;2712;p44">
            <a:extLst>
              <a:ext uri="{FF2B5EF4-FFF2-40B4-BE49-F238E27FC236}">
                <a16:creationId xmlns:a16="http://schemas.microsoft.com/office/drawing/2014/main" id="{80872856-5147-4493-8D32-3703A319C9D4}"/>
              </a:ext>
            </a:extLst>
          </p:cNvPr>
          <p:cNvSpPr/>
          <p:nvPr/>
        </p:nvSpPr>
        <p:spPr>
          <a:xfrm>
            <a:off x="3216265" y="4645962"/>
            <a:ext cx="2636292" cy="298608"/>
          </a:xfrm>
          <a:prstGeom prst="roundRect">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14;p44">
            <a:extLst>
              <a:ext uri="{FF2B5EF4-FFF2-40B4-BE49-F238E27FC236}">
                <a16:creationId xmlns:a16="http://schemas.microsoft.com/office/drawing/2014/main" id="{82F289D3-2787-4963-B46F-BAEAA996AF1E}"/>
              </a:ext>
            </a:extLst>
          </p:cNvPr>
          <p:cNvSpPr/>
          <p:nvPr/>
        </p:nvSpPr>
        <p:spPr>
          <a:xfrm>
            <a:off x="3210153" y="4596638"/>
            <a:ext cx="482578" cy="442276"/>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000" b="1">
              <a:solidFill>
                <a:schemeClr val="accent1"/>
              </a:solidFill>
              <a:latin typeface="Fira Sans"/>
              <a:ea typeface="Fira Sans"/>
              <a:cs typeface="Fira Sans"/>
              <a:sym typeface="Fira Sans"/>
            </a:endParaRPr>
          </a:p>
        </p:txBody>
      </p:sp>
      <p:sp>
        <p:nvSpPr>
          <p:cNvPr id="139" name="Google Shape;2699;p44">
            <a:extLst>
              <a:ext uri="{FF2B5EF4-FFF2-40B4-BE49-F238E27FC236}">
                <a16:creationId xmlns:a16="http://schemas.microsoft.com/office/drawing/2014/main" id="{3B5E7470-1525-41F8-B5CD-8537049CDFB2}"/>
              </a:ext>
            </a:extLst>
          </p:cNvPr>
          <p:cNvSpPr/>
          <p:nvPr/>
        </p:nvSpPr>
        <p:spPr>
          <a:xfrm>
            <a:off x="3157263" y="2579408"/>
            <a:ext cx="2880384" cy="410100"/>
          </a:xfrm>
          <a:prstGeom prst="rect">
            <a:avLst/>
          </a:prstGeom>
          <a:noFill/>
          <a:ln>
            <a:noFill/>
          </a:ln>
        </p:spPr>
        <p:txBody>
          <a:bodyPr spcFirstLastPara="1" wrap="square" lIns="548625" tIns="91425" rIns="182875" bIns="91425" anchor="ctr" anchorCtr="0">
            <a:noAutofit/>
          </a:bodyPr>
          <a:lstStyle/>
          <a:p>
            <a:r>
              <a:rPr lang="en-GB" sz="1200" dirty="0"/>
              <a:t>3- Create ads.</a:t>
            </a:r>
          </a:p>
        </p:txBody>
      </p:sp>
      <p:sp>
        <p:nvSpPr>
          <p:cNvPr id="140" name="Google Shape;2699;p44">
            <a:extLst>
              <a:ext uri="{FF2B5EF4-FFF2-40B4-BE49-F238E27FC236}">
                <a16:creationId xmlns:a16="http://schemas.microsoft.com/office/drawing/2014/main" id="{A488CD69-605E-4C3C-A2BB-4E9723F6D9C1}"/>
              </a:ext>
            </a:extLst>
          </p:cNvPr>
          <p:cNvSpPr/>
          <p:nvPr/>
        </p:nvSpPr>
        <p:spPr>
          <a:xfrm>
            <a:off x="3157263" y="3053062"/>
            <a:ext cx="2880384" cy="410100"/>
          </a:xfrm>
          <a:prstGeom prst="rect">
            <a:avLst/>
          </a:prstGeom>
          <a:noFill/>
          <a:ln>
            <a:noFill/>
          </a:ln>
        </p:spPr>
        <p:txBody>
          <a:bodyPr spcFirstLastPara="1" wrap="square" lIns="548625" tIns="91425" rIns="182875" bIns="91425" anchor="ctr" anchorCtr="0">
            <a:noAutofit/>
          </a:bodyPr>
          <a:lstStyle/>
          <a:p>
            <a:r>
              <a:rPr lang="en-GB" sz="1200" dirty="0"/>
              <a:t>4- First A/B test.</a:t>
            </a:r>
          </a:p>
        </p:txBody>
      </p:sp>
      <p:sp>
        <p:nvSpPr>
          <p:cNvPr id="141" name="Google Shape;2699;p44">
            <a:extLst>
              <a:ext uri="{FF2B5EF4-FFF2-40B4-BE49-F238E27FC236}">
                <a16:creationId xmlns:a16="http://schemas.microsoft.com/office/drawing/2014/main" id="{D1128EF4-5858-46D1-A90A-8F08F7B2293E}"/>
              </a:ext>
            </a:extLst>
          </p:cNvPr>
          <p:cNvSpPr/>
          <p:nvPr/>
        </p:nvSpPr>
        <p:spPr>
          <a:xfrm>
            <a:off x="3199510" y="3612685"/>
            <a:ext cx="2880384" cy="410100"/>
          </a:xfrm>
          <a:prstGeom prst="rect">
            <a:avLst/>
          </a:prstGeom>
          <a:noFill/>
          <a:ln>
            <a:noFill/>
          </a:ln>
        </p:spPr>
        <p:txBody>
          <a:bodyPr spcFirstLastPara="1" wrap="square" lIns="548625" tIns="91425" rIns="182875" bIns="91425" anchor="ctr" anchorCtr="0">
            <a:noAutofit/>
          </a:bodyPr>
          <a:lstStyle/>
          <a:p>
            <a:r>
              <a:rPr lang="en-GB" sz="1200" dirty="0"/>
              <a:t>5- Second A/B test.</a:t>
            </a:r>
          </a:p>
        </p:txBody>
      </p:sp>
      <p:sp>
        <p:nvSpPr>
          <p:cNvPr id="142" name="Google Shape;2699;p44">
            <a:extLst>
              <a:ext uri="{FF2B5EF4-FFF2-40B4-BE49-F238E27FC236}">
                <a16:creationId xmlns:a16="http://schemas.microsoft.com/office/drawing/2014/main" id="{606C1456-85FD-4D2A-98D1-1B439F28562E}"/>
              </a:ext>
            </a:extLst>
          </p:cNvPr>
          <p:cNvSpPr/>
          <p:nvPr/>
        </p:nvSpPr>
        <p:spPr>
          <a:xfrm>
            <a:off x="3183825" y="4080659"/>
            <a:ext cx="2880384" cy="410100"/>
          </a:xfrm>
          <a:prstGeom prst="rect">
            <a:avLst/>
          </a:prstGeom>
          <a:noFill/>
          <a:ln>
            <a:noFill/>
          </a:ln>
        </p:spPr>
        <p:txBody>
          <a:bodyPr spcFirstLastPara="1" wrap="square" lIns="548625" tIns="91425" rIns="182875" bIns="91425" anchor="ctr" anchorCtr="0">
            <a:noAutofit/>
          </a:bodyPr>
          <a:lstStyle/>
          <a:p>
            <a:r>
              <a:rPr lang="en-GB" sz="1200" dirty="0"/>
              <a:t>6- Interpret results.</a:t>
            </a:r>
          </a:p>
        </p:txBody>
      </p:sp>
      <p:sp>
        <p:nvSpPr>
          <p:cNvPr id="143" name="Google Shape;2699;p44">
            <a:extLst>
              <a:ext uri="{FF2B5EF4-FFF2-40B4-BE49-F238E27FC236}">
                <a16:creationId xmlns:a16="http://schemas.microsoft.com/office/drawing/2014/main" id="{45B186A1-D266-43EB-856D-D5A1889E5C83}"/>
              </a:ext>
            </a:extLst>
          </p:cNvPr>
          <p:cNvSpPr/>
          <p:nvPr/>
        </p:nvSpPr>
        <p:spPr>
          <a:xfrm>
            <a:off x="3192237" y="4574760"/>
            <a:ext cx="2880384" cy="410100"/>
          </a:xfrm>
          <a:prstGeom prst="rect">
            <a:avLst/>
          </a:prstGeom>
          <a:noFill/>
          <a:ln>
            <a:noFill/>
          </a:ln>
        </p:spPr>
        <p:txBody>
          <a:bodyPr spcFirstLastPara="1" wrap="square" lIns="548625" tIns="91425" rIns="182875" bIns="91425" anchor="ctr" anchorCtr="0">
            <a:noAutofit/>
          </a:bodyPr>
          <a:lstStyle/>
          <a:p>
            <a:r>
              <a:rPr lang="en-GB" sz="1200" dirty="0"/>
              <a:t>7- Summarize insights.</a:t>
            </a:r>
          </a:p>
        </p:txBody>
      </p:sp>
      <p:sp>
        <p:nvSpPr>
          <p:cNvPr id="144" name="Google Shape;2699;p44">
            <a:extLst>
              <a:ext uri="{FF2B5EF4-FFF2-40B4-BE49-F238E27FC236}">
                <a16:creationId xmlns:a16="http://schemas.microsoft.com/office/drawing/2014/main" id="{818624EB-518A-4BC9-AC6B-1004D294A5EE}"/>
              </a:ext>
            </a:extLst>
          </p:cNvPr>
          <p:cNvSpPr/>
          <p:nvPr/>
        </p:nvSpPr>
        <p:spPr>
          <a:xfrm>
            <a:off x="3131808" y="1977742"/>
            <a:ext cx="3404002" cy="410100"/>
          </a:xfrm>
          <a:prstGeom prst="rect">
            <a:avLst/>
          </a:prstGeom>
          <a:noFill/>
          <a:ln>
            <a:noFill/>
          </a:ln>
        </p:spPr>
        <p:txBody>
          <a:bodyPr spcFirstLastPara="1" wrap="square" lIns="548625" tIns="91425" rIns="182875" bIns="91425" anchor="ctr" anchorCtr="0">
            <a:noAutofit/>
          </a:bodyPr>
          <a:lstStyle/>
          <a:p>
            <a:r>
              <a:rPr lang="en-GB" sz="1200" dirty="0"/>
              <a:t>2- Define the target audience and KPI.</a:t>
            </a:r>
          </a:p>
        </p:txBody>
      </p:sp>
      <p:grpSp>
        <p:nvGrpSpPr>
          <p:cNvPr id="145" name="Google Shape;2723;p44">
            <a:extLst>
              <a:ext uri="{FF2B5EF4-FFF2-40B4-BE49-F238E27FC236}">
                <a16:creationId xmlns:a16="http://schemas.microsoft.com/office/drawing/2014/main" id="{D3E07748-59FA-4C6A-B4E8-7AAA0858EDB3}"/>
              </a:ext>
            </a:extLst>
          </p:cNvPr>
          <p:cNvGrpSpPr/>
          <p:nvPr/>
        </p:nvGrpSpPr>
        <p:grpSpPr>
          <a:xfrm>
            <a:off x="3315000" y="2036498"/>
            <a:ext cx="296034" cy="228628"/>
            <a:chOff x="-62882850" y="1999375"/>
            <a:chExt cx="315850" cy="250500"/>
          </a:xfrm>
        </p:grpSpPr>
        <p:sp>
          <p:nvSpPr>
            <p:cNvPr id="146" name="Google Shape;2724;p44">
              <a:extLst>
                <a:ext uri="{FF2B5EF4-FFF2-40B4-BE49-F238E27FC236}">
                  <a16:creationId xmlns:a16="http://schemas.microsoft.com/office/drawing/2014/main" id="{83798B4B-8FEA-452D-B9D1-1D5327CBD7BB}"/>
                </a:ext>
              </a:extLst>
            </p:cNvPr>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25;p44">
              <a:extLst>
                <a:ext uri="{FF2B5EF4-FFF2-40B4-BE49-F238E27FC236}">
                  <a16:creationId xmlns:a16="http://schemas.microsoft.com/office/drawing/2014/main" id="{CD20F040-776C-4CF6-8294-8F0CA81E6036}"/>
                </a:ext>
              </a:extLst>
            </p:cNvPr>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2288;p36">
            <a:extLst>
              <a:ext uri="{FF2B5EF4-FFF2-40B4-BE49-F238E27FC236}">
                <a16:creationId xmlns:a16="http://schemas.microsoft.com/office/drawing/2014/main" id="{57147F5B-609A-49E4-9569-B4C50A5760E0}"/>
              </a:ext>
            </a:extLst>
          </p:cNvPr>
          <p:cNvGrpSpPr/>
          <p:nvPr/>
        </p:nvGrpSpPr>
        <p:grpSpPr>
          <a:xfrm>
            <a:off x="3283289" y="2646020"/>
            <a:ext cx="315019" cy="286695"/>
            <a:chOff x="5049725" y="2027900"/>
            <a:chExt cx="481750" cy="481850"/>
          </a:xfrm>
        </p:grpSpPr>
        <p:sp>
          <p:nvSpPr>
            <p:cNvPr id="149" name="Google Shape;2289;p36">
              <a:extLst>
                <a:ext uri="{FF2B5EF4-FFF2-40B4-BE49-F238E27FC236}">
                  <a16:creationId xmlns:a16="http://schemas.microsoft.com/office/drawing/2014/main" id="{1ADF1ADB-B706-4FD0-946F-A8CA2426D84B}"/>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0" name="Google Shape;2290;p36">
              <a:extLst>
                <a:ext uri="{FF2B5EF4-FFF2-40B4-BE49-F238E27FC236}">
                  <a16:creationId xmlns:a16="http://schemas.microsoft.com/office/drawing/2014/main" id="{44A8F0E8-CEF5-497E-B44C-366A0DBE18AF}"/>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1" name="Google Shape;2291;p36">
              <a:extLst>
                <a:ext uri="{FF2B5EF4-FFF2-40B4-BE49-F238E27FC236}">
                  <a16:creationId xmlns:a16="http://schemas.microsoft.com/office/drawing/2014/main" id="{FCEDD63A-08B2-45EF-AB22-85DEB69453A4}"/>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2" name="Google Shape;2292;p36">
              <a:extLst>
                <a:ext uri="{FF2B5EF4-FFF2-40B4-BE49-F238E27FC236}">
                  <a16:creationId xmlns:a16="http://schemas.microsoft.com/office/drawing/2014/main" id="{030C3EDC-B256-429D-A1B5-F20DDD7E28E7}"/>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 name="Google Shape;2293;p36">
              <a:extLst>
                <a:ext uri="{FF2B5EF4-FFF2-40B4-BE49-F238E27FC236}">
                  <a16:creationId xmlns:a16="http://schemas.microsoft.com/office/drawing/2014/main" id="{E9D0410C-8417-4227-9905-9AC84DC2D077}"/>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 name="Google Shape;2294;p36">
              <a:extLst>
                <a:ext uri="{FF2B5EF4-FFF2-40B4-BE49-F238E27FC236}">
                  <a16:creationId xmlns:a16="http://schemas.microsoft.com/office/drawing/2014/main" id="{9BF8AE74-140B-472D-9FDE-69AE476AF840}"/>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5" name="Google Shape;2295;p36">
              <a:extLst>
                <a:ext uri="{FF2B5EF4-FFF2-40B4-BE49-F238E27FC236}">
                  <a16:creationId xmlns:a16="http://schemas.microsoft.com/office/drawing/2014/main" id="{1694E342-ADC7-4280-955B-DF5ADA9C38EA}"/>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6" name="Google Shape;2296;p36">
              <a:extLst>
                <a:ext uri="{FF2B5EF4-FFF2-40B4-BE49-F238E27FC236}">
                  <a16:creationId xmlns:a16="http://schemas.microsoft.com/office/drawing/2014/main" id="{C10F9D91-1321-4E4F-B43E-94C367D9C001}"/>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57" name="Google Shape;2726;p44">
            <a:extLst>
              <a:ext uri="{FF2B5EF4-FFF2-40B4-BE49-F238E27FC236}">
                <a16:creationId xmlns:a16="http://schemas.microsoft.com/office/drawing/2014/main" id="{5012994F-F35A-46B5-8D99-29ABA46EA5CC}"/>
              </a:ext>
            </a:extLst>
          </p:cNvPr>
          <p:cNvGrpSpPr/>
          <p:nvPr/>
        </p:nvGrpSpPr>
        <p:grpSpPr>
          <a:xfrm>
            <a:off x="3315000" y="3132347"/>
            <a:ext cx="344259" cy="249463"/>
            <a:chOff x="1049375" y="2318350"/>
            <a:chExt cx="298525" cy="295400"/>
          </a:xfrm>
        </p:grpSpPr>
        <p:sp>
          <p:nvSpPr>
            <p:cNvPr id="158" name="Google Shape;2727;p44">
              <a:extLst>
                <a:ext uri="{FF2B5EF4-FFF2-40B4-BE49-F238E27FC236}">
                  <a16:creationId xmlns:a16="http://schemas.microsoft.com/office/drawing/2014/main" id="{62D40DDF-06D7-4F4B-B574-89BF79E96561}"/>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728;p44">
              <a:extLst>
                <a:ext uri="{FF2B5EF4-FFF2-40B4-BE49-F238E27FC236}">
                  <a16:creationId xmlns:a16="http://schemas.microsoft.com/office/drawing/2014/main" id="{61490290-84D7-4740-92A9-A8095205AEA0}"/>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729;p44">
              <a:extLst>
                <a:ext uri="{FF2B5EF4-FFF2-40B4-BE49-F238E27FC236}">
                  <a16:creationId xmlns:a16="http://schemas.microsoft.com/office/drawing/2014/main" id="{DF5E4BCA-580C-4548-A1DE-56D068976616}"/>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730;p44">
              <a:extLst>
                <a:ext uri="{FF2B5EF4-FFF2-40B4-BE49-F238E27FC236}">
                  <a16:creationId xmlns:a16="http://schemas.microsoft.com/office/drawing/2014/main" id="{B26F56CE-E3C0-4528-9BA9-A5856DEE1910}"/>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2726;p44">
            <a:extLst>
              <a:ext uri="{FF2B5EF4-FFF2-40B4-BE49-F238E27FC236}">
                <a16:creationId xmlns:a16="http://schemas.microsoft.com/office/drawing/2014/main" id="{2AEC8325-0960-4227-BB18-F2824E717047}"/>
              </a:ext>
            </a:extLst>
          </p:cNvPr>
          <p:cNvGrpSpPr/>
          <p:nvPr/>
        </p:nvGrpSpPr>
        <p:grpSpPr>
          <a:xfrm>
            <a:off x="3307024" y="3598298"/>
            <a:ext cx="344259" cy="249463"/>
            <a:chOff x="1049375" y="2318350"/>
            <a:chExt cx="298525" cy="295400"/>
          </a:xfrm>
        </p:grpSpPr>
        <p:sp>
          <p:nvSpPr>
            <p:cNvPr id="164" name="Google Shape;2727;p44">
              <a:extLst>
                <a:ext uri="{FF2B5EF4-FFF2-40B4-BE49-F238E27FC236}">
                  <a16:creationId xmlns:a16="http://schemas.microsoft.com/office/drawing/2014/main" id="{D399124A-B256-43A5-B458-ACEFF0086DE7}"/>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728;p44">
              <a:extLst>
                <a:ext uri="{FF2B5EF4-FFF2-40B4-BE49-F238E27FC236}">
                  <a16:creationId xmlns:a16="http://schemas.microsoft.com/office/drawing/2014/main" id="{4C250F27-6520-4A78-AE24-F8E0724CCC53}"/>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729;p44">
              <a:extLst>
                <a:ext uri="{FF2B5EF4-FFF2-40B4-BE49-F238E27FC236}">
                  <a16:creationId xmlns:a16="http://schemas.microsoft.com/office/drawing/2014/main" id="{23991518-E3AE-4BD2-BBF7-732937AF8778}"/>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730;p44">
              <a:extLst>
                <a:ext uri="{FF2B5EF4-FFF2-40B4-BE49-F238E27FC236}">
                  <a16:creationId xmlns:a16="http://schemas.microsoft.com/office/drawing/2014/main" id="{A2A4EC49-D854-4496-BAA9-F0A9ED31414A}"/>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2731;p44">
            <a:extLst>
              <a:ext uri="{FF2B5EF4-FFF2-40B4-BE49-F238E27FC236}">
                <a16:creationId xmlns:a16="http://schemas.microsoft.com/office/drawing/2014/main" id="{06B1042F-256C-4709-8D42-181D42ACCAA0}"/>
              </a:ext>
            </a:extLst>
          </p:cNvPr>
          <p:cNvGrpSpPr/>
          <p:nvPr/>
        </p:nvGrpSpPr>
        <p:grpSpPr>
          <a:xfrm>
            <a:off x="3312118" y="4664871"/>
            <a:ext cx="296035" cy="330900"/>
            <a:chOff x="683125" y="1955275"/>
            <a:chExt cx="299325" cy="294600"/>
          </a:xfrm>
        </p:grpSpPr>
        <p:sp>
          <p:nvSpPr>
            <p:cNvPr id="169" name="Google Shape;2732;p44">
              <a:extLst>
                <a:ext uri="{FF2B5EF4-FFF2-40B4-BE49-F238E27FC236}">
                  <a16:creationId xmlns:a16="http://schemas.microsoft.com/office/drawing/2014/main" id="{BE3C1C9D-3AD8-4B74-870D-88F026D61B1F}"/>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733;p44">
              <a:extLst>
                <a:ext uri="{FF2B5EF4-FFF2-40B4-BE49-F238E27FC236}">
                  <a16:creationId xmlns:a16="http://schemas.microsoft.com/office/drawing/2014/main" id="{5D5FF2ED-DA7C-4CDA-94B9-7EEAD4202A67}"/>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2311;p36">
            <a:extLst>
              <a:ext uri="{FF2B5EF4-FFF2-40B4-BE49-F238E27FC236}">
                <a16:creationId xmlns:a16="http://schemas.microsoft.com/office/drawing/2014/main" id="{BBE359E7-5BBD-481F-B55D-D405585270F1}"/>
              </a:ext>
            </a:extLst>
          </p:cNvPr>
          <p:cNvGrpSpPr/>
          <p:nvPr/>
        </p:nvGrpSpPr>
        <p:grpSpPr>
          <a:xfrm>
            <a:off x="3288622" y="4096468"/>
            <a:ext cx="307806" cy="300688"/>
            <a:chOff x="-3365275" y="3253275"/>
            <a:chExt cx="222150" cy="291425"/>
          </a:xfrm>
        </p:grpSpPr>
        <p:sp>
          <p:nvSpPr>
            <p:cNvPr id="172" name="Google Shape;2312;p36">
              <a:extLst>
                <a:ext uri="{FF2B5EF4-FFF2-40B4-BE49-F238E27FC236}">
                  <a16:creationId xmlns:a16="http://schemas.microsoft.com/office/drawing/2014/main" id="{1098EE2B-207C-4972-B48E-8BFA22CE44DF}"/>
                </a:ext>
              </a:extLst>
            </p:cNvPr>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313;p36">
              <a:extLst>
                <a:ext uri="{FF2B5EF4-FFF2-40B4-BE49-F238E27FC236}">
                  <a16:creationId xmlns:a16="http://schemas.microsoft.com/office/drawing/2014/main" id="{80069D28-47E4-4069-86C4-BADA88EE619F}"/>
                </a:ext>
              </a:extLst>
            </p:cNvPr>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6" name="Google Shape;2715;p44">
            <a:extLst>
              <a:ext uri="{FF2B5EF4-FFF2-40B4-BE49-F238E27FC236}">
                <a16:creationId xmlns:a16="http://schemas.microsoft.com/office/drawing/2014/main" id="{8324F3AC-91C8-4996-A0BB-8F8B6FF29567}"/>
              </a:ext>
            </a:extLst>
          </p:cNvPr>
          <p:cNvCxnSpPr>
            <a:cxnSpLocks/>
            <a:endCxn id="143" idx="1"/>
          </p:cNvCxnSpPr>
          <p:nvPr/>
        </p:nvCxnSpPr>
        <p:spPr>
          <a:xfrm>
            <a:off x="2000840" y="3744670"/>
            <a:ext cx="1191397" cy="1035140"/>
          </a:xfrm>
          <a:prstGeom prst="straightConnector1">
            <a:avLst/>
          </a:prstGeom>
          <a:noFill/>
          <a:ln w="19050" cap="flat" cmpd="sng">
            <a:solidFill>
              <a:schemeClr val="accent2"/>
            </a:solidFill>
            <a:prstDash val="solid"/>
            <a:round/>
            <a:headEnd type="none" w="med" len="med"/>
            <a:tailEnd type="none" w="med" len="med"/>
          </a:ln>
        </p:spPr>
      </p:cxnSp>
      <p:cxnSp>
        <p:nvCxnSpPr>
          <p:cNvPr id="191" name="Google Shape;2715;p44">
            <a:extLst>
              <a:ext uri="{FF2B5EF4-FFF2-40B4-BE49-F238E27FC236}">
                <a16:creationId xmlns:a16="http://schemas.microsoft.com/office/drawing/2014/main" id="{28112097-C791-41CC-B251-0D8F78A7BBF5}"/>
              </a:ext>
            </a:extLst>
          </p:cNvPr>
          <p:cNvCxnSpPr>
            <a:cxnSpLocks/>
            <a:endCxn id="129" idx="2"/>
          </p:cNvCxnSpPr>
          <p:nvPr/>
        </p:nvCxnSpPr>
        <p:spPr>
          <a:xfrm>
            <a:off x="2132762" y="3207758"/>
            <a:ext cx="1061565" cy="43565"/>
          </a:xfrm>
          <a:prstGeom prst="straightConnector1">
            <a:avLst/>
          </a:prstGeom>
          <a:noFill/>
          <a:ln w="19050" cap="flat" cmpd="sng">
            <a:solidFill>
              <a:schemeClr val="accent2"/>
            </a:solidFill>
            <a:prstDash val="solid"/>
            <a:round/>
            <a:headEnd type="none" w="med" len="med"/>
            <a:tailEnd type="none" w="med" len="med"/>
          </a:ln>
        </p:spPr>
      </p:cxnSp>
      <p:cxnSp>
        <p:nvCxnSpPr>
          <p:cNvPr id="192" name="Google Shape;2715;p44">
            <a:extLst>
              <a:ext uri="{FF2B5EF4-FFF2-40B4-BE49-F238E27FC236}">
                <a16:creationId xmlns:a16="http://schemas.microsoft.com/office/drawing/2014/main" id="{F339F722-1FAA-4D97-BBCC-D9E744A9C680}"/>
              </a:ext>
            </a:extLst>
          </p:cNvPr>
          <p:cNvCxnSpPr>
            <a:cxnSpLocks/>
            <a:stCxn id="2722" idx="3"/>
            <a:endCxn id="132" idx="2"/>
          </p:cNvCxnSpPr>
          <p:nvPr/>
        </p:nvCxnSpPr>
        <p:spPr>
          <a:xfrm>
            <a:off x="2316918" y="3419524"/>
            <a:ext cx="877409" cy="313936"/>
          </a:xfrm>
          <a:prstGeom prst="straightConnector1">
            <a:avLst/>
          </a:prstGeom>
          <a:noFill/>
          <a:ln w="19050" cap="flat" cmpd="sng">
            <a:solidFill>
              <a:schemeClr val="accent2"/>
            </a:solidFill>
            <a:prstDash val="solid"/>
            <a:round/>
            <a:headEnd type="none" w="med" len="med"/>
            <a:tailEnd type="none" w="med" len="med"/>
          </a:ln>
        </p:spPr>
      </p:cxnSp>
      <p:cxnSp>
        <p:nvCxnSpPr>
          <p:cNvPr id="193" name="Google Shape;2715;p44">
            <a:extLst>
              <a:ext uri="{FF2B5EF4-FFF2-40B4-BE49-F238E27FC236}">
                <a16:creationId xmlns:a16="http://schemas.microsoft.com/office/drawing/2014/main" id="{B3FE1CD1-33A7-48ED-BDDE-48D2E32EE336}"/>
              </a:ext>
            </a:extLst>
          </p:cNvPr>
          <p:cNvCxnSpPr>
            <a:cxnSpLocks/>
          </p:cNvCxnSpPr>
          <p:nvPr/>
        </p:nvCxnSpPr>
        <p:spPr>
          <a:xfrm>
            <a:off x="2073755" y="3605308"/>
            <a:ext cx="1083508" cy="67332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Title 3">
            <a:extLst>
              <a:ext uri="{FF2B5EF4-FFF2-40B4-BE49-F238E27FC236}">
                <a16:creationId xmlns:a16="http://schemas.microsoft.com/office/drawing/2014/main" id="{D44CA746-5E5E-4919-8BE1-EF17769BBAD1}"/>
              </a:ext>
            </a:extLst>
          </p:cNvPr>
          <p:cNvSpPr>
            <a:spLocks noGrp="1"/>
          </p:cNvSpPr>
          <p:nvPr>
            <p:ph type="title"/>
          </p:nvPr>
        </p:nvSpPr>
        <p:spPr>
          <a:xfrm>
            <a:off x="457200" y="179315"/>
            <a:ext cx="8229600" cy="330900"/>
          </a:xfrm>
        </p:spPr>
        <p:txBody>
          <a:bodyPr/>
          <a:lstStyle/>
          <a:p>
            <a:r>
              <a:rPr lang="en-US" dirty="0"/>
              <a:t>Second test setup</a:t>
            </a:r>
            <a:endParaRPr lang="en-GB" dirty="0"/>
          </a:p>
        </p:txBody>
      </p:sp>
      <p:sp>
        <p:nvSpPr>
          <p:cNvPr id="2" name="TextBox 1">
            <a:extLst>
              <a:ext uri="{FF2B5EF4-FFF2-40B4-BE49-F238E27FC236}">
                <a16:creationId xmlns:a16="http://schemas.microsoft.com/office/drawing/2014/main" id="{AEA48CEE-8428-44DF-B2F2-C62E7D855EFE}"/>
              </a:ext>
            </a:extLst>
          </p:cNvPr>
          <p:cNvSpPr txBox="1"/>
          <p:nvPr/>
        </p:nvSpPr>
        <p:spPr>
          <a:xfrm>
            <a:off x="306114" y="928913"/>
            <a:ext cx="4136571" cy="2677656"/>
          </a:xfrm>
          <a:prstGeom prst="rect">
            <a:avLst/>
          </a:prstGeom>
          <a:noFill/>
        </p:spPr>
        <p:txBody>
          <a:bodyPr wrap="square" rtlCol="0">
            <a:spAutoFit/>
          </a:bodyPr>
          <a:lstStyle/>
          <a:p>
            <a:r>
              <a:rPr lang="en-GB" dirty="0"/>
              <a:t>Hence, we named </a:t>
            </a:r>
            <a:r>
              <a:rPr lang="en-GB" dirty="0" err="1"/>
              <a:t>Ad_Set_C</a:t>
            </a:r>
            <a:r>
              <a:rPr lang="en-GB" dirty="0"/>
              <a:t> and </a:t>
            </a:r>
            <a:r>
              <a:rPr lang="en-GB" dirty="0" err="1"/>
              <a:t>Ad_C</a:t>
            </a:r>
            <a:endParaRPr lang="en-GB" dirty="0"/>
          </a:p>
          <a:p>
            <a:r>
              <a:rPr lang="en-GB" dirty="0"/>
              <a:t> to distinguish between ad Sets</a:t>
            </a:r>
            <a:r>
              <a:rPr lang="ar-SA" dirty="0"/>
              <a:t>.</a:t>
            </a:r>
          </a:p>
          <a:p>
            <a:endParaRPr lang="ar-SA" dirty="0"/>
          </a:p>
          <a:p>
            <a:endParaRPr lang="ar-SA" dirty="0"/>
          </a:p>
          <a:p>
            <a:endParaRPr lang="ar-SA" dirty="0"/>
          </a:p>
          <a:p>
            <a:r>
              <a:rPr lang="en-GB" dirty="0"/>
              <a:t>We only changed the ad text and left all the variables as they appear</a:t>
            </a:r>
            <a:r>
              <a:rPr lang="ar-SA" dirty="0"/>
              <a:t>.</a:t>
            </a:r>
          </a:p>
          <a:p>
            <a:endParaRPr lang="ar-SA" dirty="0"/>
          </a:p>
          <a:p>
            <a:endParaRPr lang="ar-SA" dirty="0"/>
          </a:p>
          <a:p>
            <a:r>
              <a:rPr lang="en-GB" dirty="0"/>
              <a:t>And now the test is ready, we await the results after the end of the specified period for the test</a:t>
            </a:r>
            <a:r>
              <a:rPr lang="ar-SA" dirty="0"/>
              <a:t>.</a:t>
            </a:r>
          </a:p>
          <a:p>
            <a:endParaRPr lang="en-GB" dirty="0"/>
          </a:p>
        </p:txBody>
      </p:sp>
      <p:pic>
        <p:nvPicPr>
          <p:cNvPr id="2050" name="Picture 2">
            <a:extLst>
              <a:ext uri="{FF2B5EF4-FFF2-40B4-BE49-F238E27FC236}">
                <a16:creationId xmlns:a16="http://schemas.microsoft.com/office/drawing/2014/main" id="{ECF3E3A7-AC1E-4AEC-9B99-4F54B1D3E5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82" t="14855" r="21650" b="20643"/>
          <a:stretch/>
        </p:blipFill>
        <p:spPr bwMode="auto">
          <a:xfrm>
            <a:off x="4701316" y="928913"/>
            <a:ext cx="4442684" cy="16428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2B70F06-7E04-405B-AC51-C4F9BB604C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66" t="22946" r="10513" b="9853"/>
          <a:stretch/>
        </p:blipFill>
        <p:spPr bwMode="auto">
          <a:xfrm>
            <a:off x="4701316" y="2571751"/>
            <a:ext cx="4442683"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9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Title 3">
            <a:extLst>
              <a:ext uri="{FF2B5EF4-FFF2-40B4-BE49-F238E27FC236}">
                <a16:creationId xmlns:a16="http://schemas.microsoft.com/office/drawing/2014/main" id="{D44CA746-5E5E-4919-8BE1-EF17769BBAD1}"/>
              </a:ext>
            </a:extLst>
          </p:cNvPr>
          <p:cNvSpPr>
            <a:spLocks noGrp="1"/>
          </p:cNvSpPr>
          <p:nvPr>
            <p:ph type="title"/>
          </p:nvPr>
        </p:nvSpPr>
        <p:spPr>
          <a:xfrm>
            <a:off x="457200" y="348649"/>
            <a:ext cx="8229600" cy="330900"/>
          </a:xfrm>
        </p:spPr>
        <p:txBody>
          <a:bodyPr/>
          <a:lstStyle/>
          <a:p>
            <a:r>
              <a:rPr lang="en-GB" dirty="0"/>
              <a:t>Interpretation of the results of the second test</a:t>
            </a:r>
          </a:p>
        </p:txBody>
      </p:sp>
      <p:sp>
        <p:nvSpPr>
          <p:cNvPr id="2" name="TextBox 1">
            <a:extLst>
              <a:ext uri="{FF2B5EF4-FFF2-40B4-BE49-F238E27FC236}">
                <a16:creationId xmlns:a16="http://schemas.microsoft.com/office/drawing/2014/main" id="{AEA48CEE-8428-44DF-B2F2-C62E7D855EFE}"/>
              </a:ext>
            </a:extLst>
          </p:cNvPr>
          <p:cNvSpPr txBox="1"/>
          <p:nvPr/>
        </p:nvSpPr>
        <p:spPr>
          <a:xfrm>
            <a:off x="246847" y="1367179"/>
            <a:ext cx="4892420" cy="2585323"/>
          </a:xfrm>
          <a:prstGeom prst="rect">
            <a:avLst/>
          </a:prstGeom>
          <a:noFill/>
        </p:spPr>
        <p:txBody>
          <a:bodyPr wrap="square" rtlCol="0">
            <a:spAutoFit/>
          </a:bodyPr>
          <a:lstStyle/>
          <a:p>
            <a:r>
              <a:rPr lang="en-GB" b="0" i="0" u="none" strike="noStrike" dirty="0">
                <a:solidFill>
                  <a:srgbClr val="000000"/>
                </a:solidFill>
                <a:effectLst/>
                <a:latin typeface="Arial" panose="020B0604020202020204" pitchFamily="34" charset="0"/>
              </a:rPr>
              <a:t>After the end of the test unfortunately, there is not enough data to determine a winner for the second A/B test between </a:t>
            </a:r>
            <a:r>
              <a:rPr lang="en-GB" b="0" i="0" u="none" strike="noStrike" dirty="0" err="1">
                <a:solidFill>
                  <a:srgbClr val="000000"/>
                </a:solidFill>
                <a:effectLst/>
                <a:latin typeface="Arial" panose="020B0604020202020204" pitchFamily="34" charset="0"/>
              </a:rPr>
              <a:t>ad_B</a:t>
            </a:r>
            <a:r>
              <a:rPr lang="en-GB" b="0" i="0" u="none" strike="noStrike" dirty="0">
                <a:solidFill>
                  <a:srgbClr val="000000"/>
                </a:solidFill>
                <a:effectLst/>
                <a:latin typeface="Arial" panose="020B0604020202020204" pitchFamily="34" charset="0"/>
              </a:rPr>
              <a:t> and </a:t>
            </a:r>
            <a:r>
              <a:rPr lang="en-GB" b="0" i="0" u="none" strike="noStrike" dirty="0" err="1">
                <a:solidFill>
                  <a:srgbClr val="000000"/>
                </a:solidFill>
                <a:effectLst/>
                <a:latin typeface="Arial" panose="020B0604020202020204" pitchFamily="34" charset="0"/>
              </a:rPr>
              <a:t>ad_C</a:t>
            </a:r>
            <a:r>
              <a:rPr lang="en-GB" b="0" i="0" u="none" strike="noStrike" dirty="0">
                <a:solidFill>
                  <a:srgbClr val="000000"/>
                </a:solidFill>
                <a:effectLst/>
                <a:latin typeface="Arial" panose="020B0604020202020204" pitchFamily="34" charset="0"/>
              </a:rPr>
              <a:t>. However, the data for </a:t>
            </a:r>
            <a:r>
              <a:rPr lang="en-GB" b="0" i="0" u="none" strike="noStrike" dirty="0" err="1">
                <a:solidFill>
                  <a:srgbClr val="000000"/>
                </a:solidFill>
                <a:effectLst/>
                <a:latin typeface="Arial" panose="020B0604020202020204" pitchFamily="34" charset="0"/>
              </a:rPr>
              <a:t>ad_C</a:t>
            </a:r>
            <a:r>
              <a:rPr lang="en-GB" b="0" i="0" u="none" strike="noStrike" dirty="0">
                <a:solidFill>
                  <a:srgbClr val="000000"/>
                </a:solidFill>
                <a:effectLst/>
                <a:latin typeface="Arial" panose="020B0604020202020204" pitchFamily="34" charset="0"/>
              </a:rPr>
              <a:t> shows that it had a higher cost per result ($0.13) compared to </a:t>
            </a:r>
            <a:r>
              <a:rPr lang="en-GB" b="0" i="0" u="none" strike="noStrike" dirty="0" err="1">
                <a:solidFill>
                  <a:srgbClr val="000000"/>
                </a:solidFill>
                <a:effectLst/>
                <a:latin typeface="Arial" panose="020B0604020202020204" pitchFamily="34" charset="0"/>
              </a:rPr>
              <a:t>ad_B</a:t>
            </a:r>
            <a:r>
              <a:rPr lang="en-GB" b="0" i="0" u="none" strike="noStrike" dirty="0">
                <a:solidFill>
                  <a:srgbClr val="000000"/>
                </a:solidFill>
                <a:effectLst/>
                <a:latin typeface="Arial" panose="020B0604020202020204" pitchFamily="34" charset="0"/>
              </a:rPr>
              <a:t> ($0.08), and generated fewer messaging conversations (40 vs 48) and reach (16.3K vs 18.6K). </a:t>
            </a:r>
            <a:r>
              <a:rPr lang="en-GB" b="0" i="0" u="none" strike="noStrike" dirty="0" err="1">
                <a:solidFill>
                  <a:srgbClr val="000000"/>
                </a:solidFill>
                <a:effectLst/>
                <a:latin typeface="Arial" panose="020B0604020202020204" pitchFamily="34" charset="0"/>
              </a:rPr>
              <a:t>Ad_C</a:t>
            </a:r>
            <a:r>
              <a:rPr lang="en-GB" b="0" i="0" u="none" strike="noStrike" dirty="0">
                <a:solidFill>
                  <a:srgbClr val="000000"/>
                </a:solidFill>
                <a:effectLst/>
                <a:latin typeface="Arial" panose="020B0604020202020204" pitchFamily="34" charset="0"/>
              </a:rPr>
              <a:t> also spent more than </a:t>
            </a:r>
            <a:r>
              <a:rPr lang="en-GB" b="0" i="0" u="none" strike="noStrike" dirty="0" err="1">
                <a:solidFill>
                  <a:srgbClr val="000000"/>
                </a:solidFill>
                <a:effectLst/>
                <a:latin typeface="Arial" panose="020B0604020202020204" pitchFamily="34" charset="0"/>
              </a:rPr>
              <a:t>ad_B</a:t>
            </a:r>
            <a:r>
              <a:rPr lang="en-GB" b="0" i="0" u="none" strike="noStrike" dirty="0">
                <a:solidFill>
                  <a:srgbClr val="000000"/>
                </a:solidFill>
                <a:effectLst/>
                <a:latin typeface="Arial" panose="020B0604020202020204" pitchFamily="34" charset="0"/>
              </a:rPr>
              <a:t> ($5.00 vs $3.92).</a:t>
            </a:r>
          </a:p>
          <a:p>
            <a:endParaRPr lang="en-GB" dirty="0">
              <a:latin typeface="Arial" panose="020B0604020202020204" pitchFamily="34" charset="0"/>
            </a:endParaRPr>
          </a:p>
          <a:p>
            <a:r>
              <a:rPr lang="en-GB" b="0" i="0" u="none" strike="noStrike" dirty="0">
                <a:solidFill>
                  <a:srgbClr val="000000"/>
                </a:solidFill>
                <a:effectLst/>
                <a:latin typeface="Arial" panose="020B0604020202020204" pitchFamily="34" charset="0"/>
              </a:rPr>
              <a:t>While this data is not enough to determine a winner, it suggests that </a:t>
            </a:r>
            <a:r>
              <a:rPr lang="en-GB" b="1" i="0" u="none" strike="noStrike" dirty="0" err="1">
                <a:solidFill>
                  <a:srgbClr val="000000"/>
                </a:solidFill>
                <a:effectLst/>
                <a:latin typeface="Arial" panose="020B0604020202020204" pitchFamily="34" charset="0"/>
              </a:rPr>
              <a:t>ad_B</a:t>
            </a:r>
            <a:r>
              <a:rPr lang="en-GB" b="1" i="0" u="none" strike="noStrike" dirty="0">
                <a:solidFill>
                  <a:srgbClr val="000000"/>
                </a:solidFill>
                <a:effectLst/>
                <a:latin typeface="Arial" panose="020B0604020202020204" pitchFamily="34" charset="0"/>
              </a:rPr>
              <a:t> may be the better performing ad set.</a:t>
            </a:r>
            <a:endParaRPr lang="ar-SA" b="1" i="0" u="none" strike="noStrike" dirty="0">
              <a:solidFill>
                <a:srgbClr val="000000"/>
              </a:solidFill>
              <a:effectLst/>
              <a:latin typeface="Arial" panose="020B0604020202020204" pitchFamily="34" charset="0"/>
            </a:endParaRPr>
          </a:p>
          <a:p>
            <a:endParaRPr lang="ar-SA" sz="1100" b="1" dirty="0">
              <a:latin typeface="Arial" panose="020B0604020202020204" pitchFamily="34" charset="0"/>
            </a:endParaRPr>
          </a:p>
          <a:p>
            <a:endParaRPr lang="en-GB" sz="1100" b="1" dirty="0"/>
          </a:p>
        </p:txBody>
      </p:sp>
      <p:pic>
        <p:nvPicPr>
          <p:cNvPr id="3074" name="Picture 2">
            <a:extLst>
              <a:ext uri="{FF2B5EF4-FFF2-40B4-BE49-F238E27FC236}">
                <a16:creationId xmlns:a16="http://schemas.microsoft.com/office/drawing/2014/main" id="{FE8ED8B9-D7B5-4D9E-944C-AD40AB7156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115" t="22796" r="10869" b="11128"/>
          <a:stretch/>
        </p:blipFill>
        <p:spPr bwMode="auto">
          <a:xfrm>
            <a:off x="5334000" y="1421997"/>
            <a:ext cx="3810000" cy="229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477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Title 3">
            <a:extLst>
              <a:ext uri="{FF2B5EF4-FFF2-40B4-BE49-F238E27FC236}">
                <a16:creationId xmlns:a16="http://schemas.microsoft.com/office/drawing/2014/main" id="{D44CA746-5E5E-4919-8BE1-EF17769BBAD1}"/>
              </a:ext>
            </a:extLst>
          </p:cNvPr>
          <p:cNvSpPr>
            <a:spLocks noGrp="1"/>
          </p:cNvSpPr>
          <p:nvPr>
            <p:ph type="title"/>
          </p:nvPr>
        </p:nvSpPr>
        <p:spPr>
          <a:xfrm>
            <a:off x="457200" y="348649"/>
            <a:ext cx="8229600" cy="330900"/>
          </a:xfrm>
        </p:spPr>
        <p:txBody>
          <a:bodyPr/>
          <a:lstStyle/>
          <a:p>
            <a:r>
              <a:rPr lang="en-GB" dirty="0"/>
              <a:t>Summarize insights</a:t>
            </a:r>
          </a:p>
        </p:txBody>
      </p:sp>
      <p:sp>
        <p:nvSpPr>
          <p:cNvPr id="3" name="TextBox 2">
            <a:extLst>
              <a:ext uri="{FF2B5EF4-FFF2-40B4-BE49-F238E27FC236}">
                <a16:creationId xmlns:a16="http://schemas.microsoft.com/office/drawing/2014/main" id="{FF4F22F2-1B52-40E6-A11E-734278B0EC46}"/>
              </a:ext>
            </a:extLst>
          </p:cNvPr>
          <p:cNvSpPr txBox="1"/>
          <p:nvPr/>
        </p:nvSpPr>
        <p:spPr>
          <a:xfrm>
            <a:off x="85987" y="1004762"/>
            <a:ext cx="5914498" cy="3893374"/>
          </a:xfrm>
          <a:prstGeom prst="rect">
            <a:avLst/>
          </a:prstGeom>
          <a:noFill/>
        </p:spPr>
        <p:txBody>
          <a:bodyPr wrap="square" rtlCol="0">
            <a:spAutoFit/>
          </a:bodyPr>
          <a:lstStyle/>
          <a:p>
            <a:r>
              <a:rPr lang="en-GB" sz="1300" dirty="0"/>
              <a:t>The results of the A/B testing project that we conducted at Dar Al-</a:t>
            </a:r>
            <a:r>
              <a:rPr lang="en-GB" sz="1300" dirty="0" err="1"/>
              <a:t>Amoudi</a:t>
            </a:r>
            <a:r>
              <a:rPr lang="en-GB" sz="1300" dirty="0"/>
              <a:t> store indicate that the ad set with the image without explanatory text</a:t>
            </a:r>
          </a:p>
          <a:p>
            <a:r>
              <a:rPr lang="en-GB" sz="1300" dirty="0"/>
              <a:t>(</a:t>
            </a:r>
            <a:r>
              <a:rPr lang="en-GB" sz="1300" dirty="0" err="1"/>
              <a:t>Ad_Set</a:t>
            </a:r>
            <a:r>
              <a:rPr lang="en-GB" sz="1300" dirty="0"/>
              <a:t> B) was more effective in generating messaging conversations and had a lower cost per result compared to the ad set with the image with explanatory text (</a:t>
            </a:r>
            <a:r>
              <a:rPr lang="en-GB" sz="1300" dirty="0" err="1"/>
              <a:t>Ad_Set</a:t>
            </a:r>
            <a:r>
              <a:rPr lang="en-GB" sz="1300" dirty="0"/>
              <a:t> A). This suggests that customers were more drawn to the image without text, and that this type of image may be more effective in increasing sales of natural honey products during the new "</a:t>
            </a:r>
            <a:r>
              <a:rPr lang="en-GB" sz="1300" dirty="0" err="1"/>
              <a:t>Sumar</a:t>
            </a:r>
            <a:r>
              <a:rPr lang="en-GB" sz="1300" dirty="0"/>
              <a:t>" season. </a:t>
            </a:r>
          </a:p>
          <a:p>
            <a:endParaRPr lang="en-GB" sz="1300" dirty="0"/>
          </a:p>
          <a:p>
            <a:r>
              <a:rPr lang="en-GB" sz="1300" dirty="0"/>
              <a:t>In the second test between </a:t>
            </a:r>
            <a:r>
              <a:rPr lang="en-GB" sz="1300" dirty="0" err="1"/>
              <a:t>Ad_Set</a:t>
            </a:r>
            <a:r>
              <a:rPr lang="en-GB" sz="1300" dirty="0"/>
              <a:t> B and </a:t>
            </a:r>
            <a:r>
              <a:rPr lang="en-GB" sz="1300" dirty="0" err="1"/>
              <a:t>Ad_Set</a:t>
            </a:r>
            <a:r>
              <a:rPr lang="en-GB" sz="1300" dirty="0"/>
              <a:t> C, the data is not enough to determine a winner, but it does suggest that </a:t>
            </a:r>
            <a:r>
              <a:rPr lang="en-GB" sz="1300" dirty="0" err="1"/>
              <a:t>Ad_Set</a:t>
            </a:r>
            <a:r>
              <a:rPr lang="en-GB" sz="1300" dirty="0"/>
              <a:t> B may be the best performing ad set. However, it is important to note that more data may be needed to make a conclusive decision on which ad text is more effective in increasing sales. </a:t>
            </a:r>
          </a:p>
          <a:p>
            <a:endParaRPr lang="en-GB" sz="1300" dirty="0"/>
          </a:p>
          <a:p>
            <a:r>
              <a:rPr lang="en-GB" sz="1300" dirty="0"/>
              <a:t>Overall, the A/B testing project that we conducted at Dar Al-</a:t>
            </a:r>
            <a:r>
              <a:rPr lang="en-GB" sz="1300" dirty="0" err="1"/>
              <a:t>Amoudi</a:t>
            </a:r>
            <a:r>
              <a:rPr lang="en-GB" sz="1300" dirty="0"/>
              <a:t> store provides valuable insights into the most effective marketing strategies for increasing sales of natural honey products. </a:t>
            </a:r>
          </a:p>
          <a:p>
            <a:r>
              <a:rPr lang="en-GB" sz="1300" dirty="0"/>
              <a:t>By using these insights to optimize their advertising strategy, the store can improve sales and better reach their target audience.</a:t>
            </a:r>
          </a:p>
        </p:txBody>
      </p:sp>
      <p:pic>
        <p:nvPicPr>
          <p:cNvPr id="21" name="Picture 20">
            <a:extLst>
              <a:ext uri="{FF2B5EF4-FFF2-40B4-BE49-F238E27FC236}">
                <a16:creationId xmlns:a16="http://schemas.microsoft.com/office/drawing/2014/main" id="{5E5A9F68-259B-4893-B830-00A4B27FFCA6}"/>
              </a:ext>
            </a:extLst>
          </p:cNvPr>
          <p:cNvPicPr>
            <a:picLocks noChangeAspect="1"/>
          </p:cNvPicPr>
          <p:nvPr/>
        </p:nvPicPr>
        <p:blipFill>
          <a:blip r:embed="rId3"/>
          <a:stretch>
            <a:fillRect/>
          </a:stretch>
        </p:blipFill>
        <p:spPr>
          <a:xfrm>
            <a:off x="6000484" y="1579565"/>
            <a:ext cx="3143515" cy="3499442"/>
          </a:xfrm>
          <a:prstGeom prst="rect">
            <a:avLst/>
          </a:prstGeom>
        </p:spPr>
      </p:pic>
    </p:spTree>
    <p:extLst>
      <p:ext uri="{BB962C8B-B14F-4D97-AF65-F5344CB8AC3E}">
        <p14:creationId xmlns:p14="http://schemas.microsoft.com/office/powerpoint/2010/main" val="323310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3" name="Title 2">
            <a:extLst>
              <a:ext uri="{FF2B5EF4-FFF2-40B4-BE49-F238E27FC236}">
                <a16:creationId xmlns:a16="http://schemas.microsoft.com/office/drawing/2014/main" id="{87AED4F0-5A0D-4649-AB93-306849CA67AA}"/>
              </a:ext>
            </a:extLst>
          </p:cNvPr>
          <p:cNvSpPr>
            <a:spLocks noGrp="1"/>
          </p:cNvSpPr>
          <p:nvPr>
            <p:ph type="title"/>
          </p:nvPr>
        </p:nvSpPr>
        <p:spPr/>
        <p:txBody>
          <a:bodyPr/>
          <a:lstStyle/>
          <a:p>
            <a:r>
              <a:rPr lang="en-US" dirty="0"/>
              <a:t>End</a:t>
            </a:r>
            <a:endParaRPr lang="en-GB" dirty="0"/>
          </a:p>
        </p:txBody>
      </p:sp>
      <p:pic>
        <p:nvPicPr>
          <p:cNvPr id="5" name="Picture 4">
            <a:extLst>
              <a:ext uri="{FF2B5EF4-FFF2-40B4-BE49-F238E27FC236}">
                <a16:creationId xmlns:a16="http://schemas.microsoft.com/office/drawing/2014/main" id="{D95081D6-6B1C-455B-9BC5-6C2BFF696F32}"/>
              </a:ext>
            </a:extLst>
          </p:cNvPr>
          <p:cNvPicPr>
            <a:picLocks noChangeAspect="1"/>
          </p:cNvPicPr>
          <p:nvPr/>
        </p:nvPicPr>
        <p:blipFill>
          <a:blip r:embed="rId3"/>
          <a:stretch>
            <a:fillRect/>
          </a:stretch>
        </p:blipFill>
        <p:spPr>
          <a:xfrm>
            <a:off x="4910165" y="1490833"/>
            <a:ext cx="1711813" cy="215419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8" name="TextBox 77">
            <a:extLst>
              <a:ext uri="{FF2B5EF4-FFF2-40B4-BE49-F238E27FC236}">
                <a16:creationId xmlns:a16="http://schemas.microsoft.com/office/drawing/2014/main" id="{FC22A241-B4FB-4548-B355-209E8F1ECFCE}"/>
              </a:ext>
            </a:extLst>
          </p:cNvPr>
          <p:cNvSpPr txBox="1"/>
          <p:nvPr/>
        </p:nvSpPr>
        <p:spPr>
          <a:xfrm>
            <a:off x="770182" y="2114621"/>
            <a:ext cx="3349663" cy="307777"/>
          </a:xfrm>
          <a:prstGeom prst="rect">
            <a:avLst/>
          </a:prstGeom>
          <a:noFill/>
        </p:spPr>
        <p:txBody>
          <a:bodyPr wrap="square" rtlCol="0">
            <a:spAutoFit/>
          </a:bodyPr>
          <a:lstStyle/>
          <a:p>
            <a:r>
              <a:rPr lang="en-GB" b="1" dirty="0">
                <a:solidFill>
                  <a:schemeClr val="tx1"/>
                </a:solidFill>
              </a:rPr>
              <a:t>By: Omar Al-</a:t>
            </a:r>
            <a:r>
              <a:rPr lang="en-GB" b="1" dirty="0" err="1">
                <a:solidFill>
                  <a:schemeClr val="tx1"/>
                </a:solidFill>
              </a:rPr>
              <a:t>Amoudi</a:t>
            </a:r>
            <a:endParaRPr lang="en-GB" b="1" dirty="0">
              <a:solidFill>
                <a:schemeClr val="tx1"/>
              </a:solidFill>
            </a:endParaRPr>
          </a:p>
        </p:txBody>
      </p:sp>
      <p:pic>
        <p:nvPicPr>
          <p:cNvPr id="79" name="Picture 78">
            <a:extLst>
              <a:ext uri="{FF2B5EF4-FFF2-40B4-BE49-F238E27FC236}">
                <a16:creationId xmlns:a16="http://schemas.microsoft.com/office/drawing/2014/main" id="{D45A942F-26CC-4A5F-8D14-95F7AEBB2897}"/>
              </a:ext>
            </a:extLst>
          </p:cNvPr>
          <p:cNvPicPr>
            <a:picLocks noChangeAspect="1"/>
          </p:cNvPicPr>
          <p:nvPr/>
        </p:nvPicPr>
        <p:blipFill>
          <a:blip r:embed="rId4"/>
          <a:stretch>
            <a:fillRect/>
          </a:stretch>
        </p:blipFill>
        <p:spPr>
          <a:xfrm>
            <a:off x="861841" y="2611501"/>
            <a:ext cx="286682" cy="286682"/>
          </a:xfrm>
          <a:prstGeom prst="rect">
            <a:avLst/>
          </a:prstGeom>
        </p:spPr>
      </p:pic>
      <p:sp>
        <p:nvSpPr>
          <p:cNvPr id="80" name="TextBox 79">
            <a:extLst>
              <a:ext uri="{FF2B5EF4-FFF2-40B4-BE49-F238E27FC236}">
                <a16:creationId xmlns:a16="http://schemas.microsoft.com/office/drawing/2014/main" id="{A1A21AB6-E50C-451C-85CA-7A56034270A0}"/>
              </a:ext>
            </a:extLst>
          </p:cNvPr>
          <p:cNvSpPr txBox="1"/>
          <p:nvPr/>
        </p:nvSpPr>
        <p:spPr>
          <a:xfrm>
            <a:off x="1114276" y="2599077"/>
            <a:ext cx="3349663" cy="307777"/>
          </a:xfrm>
          <a:prstGeom prst="rect">
            <a:avLst/>
          </a:prstGeom>
          <a:noFill/>
        </p:spPr>
        <p:txBody>
          <a:bodyPr wrap="square" rtlCol="0">
            <a:spAutoFit/>
          </a:bodyPr>
          <a:lstStyle/>
          <a:p>
            <a:r>
              <a:rPr lang="en-GB" b="1" dirty="0">
                <a:solidFill>
                  <a:schemeClr val="tx1"/>
                </a:solidFill>
                <a:latin typeface="Bahnschrift SemiLight" panose="020B0502040204020203" pitchFamily="34" charset="0"/>
              </a:rPr>
              <a:t>Omar Alamoudi</a:t>
            </a:r>
          </a:p>
        </p:txBody>
      </p:sp>
      <p:pic>
        <p:nvPicPr>
          <p:cNvPr id="81" name="Picture 80">
            <a:extLst>
              <a:ext uri="{FF2B5EF4-FFF2-40B4-BE49-F238E27FC236}">
                <a16:creationId xmlns:a16="http://schemas.microsoft.com/office/drawing/2014/main" id="{B93F5B0C-3B1A-4901-A248-3D36AB6B5EE3}"/>
              </a:ext>
            </a:extLst>
          </p:cNvPr>
          <p:cNvPicPr>
            <a:picLocks noChangeAspect="1"/>
          </p:cNvPicPr>
          <p:nvPr/>
        </p:nvPicPr>
        <p:blipFill>
          <a:blip r:embed="rId5"/>
          <a:stretch>
            <a:fillRect/>
          </a:stretch>
        </p:blipFill>
        <p:spPr>
          <a:xfrm>
            <a:off x="857670" y="3283197"/>
            <a:ext cx="340590" cy="340590"/>
          </a:xfrm>
          <a:prstGeom prst="rect">
            <a:avLst/>
          </a:prstGeom>
        </p:spPr>
      </p:pic>
      <p:sp>
        <p:nvSpPr>
          <p:cNvPr id="82" name="TextBox 81">
            <a:extLst>
              <a:ext uri="{FF2B5EF4-FFF2-40B4-BE49-F238E27FC236}">
                <a16:creationId xmlns:a16="http://schemas.microsoft.com/office/drawing/2014/main" id="{49A90350-8B47-4179-A491-90A4E95EDCC1}"/>
              </a:ext>
            </a:extLst>
          </p:cNvPr>
          <p:cNvSpPr txBox="1"/>
          <p:nvPr/>
        </p:nvSpPr>
        <p:spPr>
          <a:xfrm>
            <a:off x="1121567" y="3304431"/>
            <a:ext cx="3349663" cy="307777"/>
          </a:xfrm>
          <a:prstGeom prst="rect">
            <a:avLst/>
          </a:prstGeom>
          <a:noFill/>
        </p:spPr>
        <p:txBody>
          <a:bodyPr wrap="square" rtlCol="0">
            <a:spAutoFit/>
          </a:bodyPr>
          <a:lstStyle/>
          <a:p>
            <a:r>
              <a:rPr lang="en-US" b="1" dirty="0">
                <a:solidFill>
                  <a:schemeClr val="tx1"/>
                </a:solidFill>
                <a:latin typeface="Bahnschrift SemiLight" panose="020B0502040204020203" pitchFamily="34" charset="0"/>
              </a:rPr>
              <a:t>+967701590735</a:t>
            </a:r>
            <a:endParaRPr lang="en-GB" b="1" dirty="0">
              <a:solidFill>
                <a:schemeClr val="tx1"/>
              </a:solidFill>
              <a:latin typeface="Bahnschrift SemiLight" panose="020B0502040204020203" pitchFamily="34" charset="0"/>
            </a:endParaRPr>
          </a:p>
        </p:txBody>
      </p:sp>
      <p:pic>
        <p:nvPicPr>
          <p:cNvPr id="83" name="Picture 82">
            <a:extLst>
              <a:ext uri="{FF2B5EF4-FFF2-40B4-BE49-F238E27FC236}">
                <a16:creationId xmlns:a16="http://schemas.microsoft.com/office/drawing/2014/main" id="{00F85882-DA96-4E05-81E5-7496C32366F2}"/>
              </a:ext>
            </a:extLst>
          </p:cNvPr>
          <p:cNvPicPr>
            <a:picLocks noChangeAspect="1"/>
          </p:cNvPicPr>
          <p:nvPr/>
        </p:nvPicPr>
        <p:blipFill>
          <a:blip r:embed="rId6"/>
          <a:stretch>
            <a:fillRect/>
          </a:stretch>
        </p:blipFill>
        <p:spPr>
          <a:xfrm>
            <a:off x="866802" y="2955090"/>
            <a:ext cx="302285" cy="302285"/>
          </a:xfrm>
          <a:prstGeom prst="rect">
            <a:avLst/>
          </a:prstGeom>
        </p:spPr>
      </p:pic>
      <p:sp>
        <p:nvSpPr>
          <p:cNvPr id="84" name="TextBox 83">
            <a:extLst>
              <a:ext uri="{FF2B5EF4-FFF2-40B4-BE49-F238E27FC236}">
                <a16:creationId xmlns:a16="http://schemas.microsoft.com/office/drawing/2014/main" id="{6DD1E910-D3F1-426F-AF60-E3BD556F68B0}"/>
              </a:ext>
            </a:extLst>
          </p:cNvPr>
          <p:cNvSpPr txBox="1"/>
          <p:nvPr/>
        </p:nvSpPr>
        <p:spPr>
          <a:xfrm>
            <a:off x="1108033" y="2949598"/>
            <a:ext cx="3349663" cy="307777"/>
          </a:xfrm>
          <a:prstGeom prst="rect">
            <a:avLst/>
          </a:prstGeom>
          <a:noFill/>
        </p:spPr>
        <p:txBody>
          <a:bodyPr wrap="square" rtlCol="0">
            <a:spAutoFit/>
          </a:bodyPr>
          <a:lstStyle/>
          <a:p>
            <a:r>
              <a:rPr lang="en-US" b="1" dirty="0">
                <a:solidFill>
                  <a:schemeClr val="tx1"/>
                </a:solidFill>
              </a:rPr>
              <a:t>amryalamoudui99@gmail.com</a:t>
            </a:r>
            <a:endParaRPr lang="en-GB" b="1"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5" name="Picture 4">
            <a:extLst>
              <a:ext uri="{FF2B5EF4-FFF2-40B4-BE49-F238E27FC236}">
                <a16:creationId xmlns:a16="http://schemas.microsoft.com/office/drawing/2014/main" id="{89E7A119-8C35-47F2-9CEB-87D90DE909DE}"/>
              </a:ext>
            </a:extLst>
          </p:cNvPr>
          <p:cNvPicPr>
            <a:picLocks noChangeAspect="1"/>
          </p:cNvPicPr>
          <p:nvPr/>
        </p:nvPicPr>
        <p:blipFill>
          <a:blip r:embed="rId3"/>
          <a:stretch>
            <a:fillRect/>
          </a:stretch>
        </p:blipFill>
        <p:spPr>
          <a:xfrm>
            <a:off x="6044339" y="1091662"/>
            <a:ext cx="2960176" cy="2960176"/>
          </a:xfrm>
          <a:prstGeom prst="rect">
            <a:avLst/>
          </a:prstGeom>
        </p:spPr>
      </p:pic>
      <p:sp>
        <p:nvSpPr>
          <p:cNvPr id="201" name="Google Shape;168;p17">
            <a:extLst>
              <a:ext uri="{FF2B5EF4-FFF2-40B4-BE49-F238E27FC236}">
                <a16:creationId xmlns:a16="http://schemas.microsoft.com/office/drawing/2014/main" id="{0D64730F-1CED-4085-B26C-5498186280DC}"/>
              </a:ext>
            </a:extLst>
          </p:cNvPr>
          <p:cNvSpPr txBox="1">
            <a:spLocks noGrp="1"/>
          </p:cNvSpPr>
          <p:nvPr>
            <p:ph type="title"/>
          </p:nvPr>
        </p:nvSpPr>
        <p:spPr>
          <a:xfrm>
            <a:off x="457200" y="411475"/>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dirty="0"/>
              <a:t>Setting</a:t>
            </a:r>
            <a:r>
              <a:rPr lang="en-GB" dirty="0">
                <a:solidFill>
                  <a:schemeClr val="dk1"/>
                </a:solidFill>
              </a:rPr>
              <a:t> goals and standards</a:t>
            </a:r>
            <a:endParaRPr dirty="0">
              <a:solidFill>
                <a:schemeClr val="dk1"/>
              </a:solidFill>
            </a:endParaRPr>
          </a:p>
        </p:txBody>
      </p:sp>
      <p:sp>
        <p:nvSpPr>
          <p:cNvPr id="6" name="TextBox 5">
            <a:extLst>
              <a:ext uri="{FF2B5EF4-FFF2-40B4-BE49-F238E27FC236}">
                <a16:creationId xmlns:a16="http://schemas.microsoft.com/office/drawing/2014/main" id="{8D27FEAB-9607-402D-A80E-41E50D0C42B1}"/>
              </a:ext>
            </a:extLst>
          </p:cNvPr>
          <p:cNvSpPr txBox="1"/>
          <p:nvPr/>
        </p:nvSpPr>
        <p:spPr>
          <a:xfrm>
            <a:off x="457200" y="1154623"/>
            <a:ext cx="4943959" cy="2893100"/>
          </a:xfrm>
          <a:prstGeom prst="rect">
            <a:avLst/>
          </a:prstGeom>
          <a:noFill/>
        </p:spPr>
        <p:txBody>
          <a:bodyPr wrap="square" rtlCol="0">
            <a:spAutoFit/>
          </a:bodyPr>
          <a:lstStyle/>
          <a:p>
            <a:r>
              <a:rPr lang="en-GB" dirty="0"/>
              <a:t>The goal of our A/B testing project for our store is to determine the most effective marketing strategy for increasing sales of natural honey products during the new ‘</a:t>
            </a:r>
            <a:r>
              <a:rPr lang="en-GB" dirty="0" err="1"/>
              <a:t>Sumar</a:t>
            </a:r>
            <a:r>
              <a:rPr lang="en-US" dirty="0"/>
              <a:t>’ </a:t>
            </a:r>
            <a:r>
              <a:rPr lang="en-GB" dirty="0"/>
              <a:t>season.</a:t>
            </a:r>
          </a:p>
          <a:p>
            <a:endParaRPr lang="en-GB" dirty="0"/>
          </a:p>
          <a:p>
            <a:r>
              <a:rPr lang="en-GB" dirty="0"/>
              <a:t>The project aims to compare the performance of two different images and two ad texts to determine which combination leads to increased sales.</a:t>
            </a:r>
          </a:p>
          <a:p>
            <a:endParaRPr lang="en-GB" dirty="0"/>
          </a:p>
          <a:p>
            <a:r>
              <a:rPr lang="en-GB" dirty="0"/>
              <a:t>By conducting this A/B testing project, we can improve its advertising strategy and improve sales for Dar Al-</a:t>
            </a:r>
            <a:r>
              <a:rPr lang="en-GB" dirty="0" err="1"/>
              <a:t>Amoudi</a:t>
            </a:r>
            <a:r>
              <a:rPr lang="en-GB" dirty="0"/>
              <a:t> Store.</a:t>
            </a:r>
          </a:p>
          <a:p>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01" name="Google Shape;168;p17">
            <a:extLst>
              <a:ext uri="{FF2B5EF4-FFF2-40B4-BE49-F238E27FC236}">
                <a16:creationId xmlns:a16="http://schemas.microsoft.com/office/drawing/2014/main" id="{0D64730F-1CED-4085-B26C-5498186280DC}"/>
              </a:ext>
            </a:extLst>
          </p:cNvPr>
          <p:cNvSpPr txBox="1">
            <a:spLocks noGrp="1"/>
          </p:cNvSpPr>
          <p:nvPr>
            <p:ph type="title"/>
          </p:nvPr>
        </p:nvSpPr>
        <p:spPr>
          <a:xfrm>
            <a:off x="457200" y="411475"/>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dirty="0"/>
              <a:t>Define</a:t>
            </a:r>
            <a:r>
              <a:rPr lang="en-GB" dirty="0">
                <a:solidFill>
                  <a:schemeClr val="dk1"/>
                </a:solidFill>
              </a:rPr>
              <a:t> the target audience and KPI</a:t>
            </a:r>
          </a:p>
        </p:txBody>
      </p:sp>
      <p:grpSp>
        <p:nvGrpSpPr>
          <p:cNvPr id="7" name="Google Shape;2297;p36">
            <a:extLst>
              <a:ext uri="{FF2B5EF4-FFF2-40B4-BE49-F238E27FC236}">
                <a16:creationId xmlns:a16="http://schemas.microsoft.com/office/drawing/2014/main" id="{347133E4-126A-4E3C-B4B6-369AC0442F89}"/>
              </a:ext>
            </a:extLst>
          </p:cNvPr>
          <p:cNvGrpSpPr/>
          <p:nvPr/>
        </p:nvGrpSpPr>
        <p:grpSpPr>
          <a:xfrm>
            <a:off x="6601460" y="1681566"/>
            <a:ext cx="2007848" cy="2001629"/>
            <a:chOff x="5049725" y="1435050"/>
            <a:chExt cx="486550" cy="481850"/>
          </a:xfrm>
        </p:grpSpPr>
        <p:sp>
          <p:nvSpPr>
            <p:cNvPr id="8" name="Google Shape;2298;p36">
              <a:extLst>
                <a:ext uri="{FF2B5EF4-FFF2-40B4-BE49-F238E27FC236}">
                  <a16:creationId xmlns:a16="http://schemas.microsoft.com/office/drawing/2014/main" id="{CD442B24-9A06-4BE6-BD47-6D275368924F}"/>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2299;p36">
              <a:extLst>
                <a:ext uri="{FF2B5EF4-FFF2-40B4-BE49-F238E27FC236}">
                  <a16:creationId xmlns:a16="http://schemas.microsoft.com/office/drawing/2014/main" id="{ABA4E0DB-7565-4EF5-9361-45C24FED9654}"/>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2300;p36">
              <a:extLst>
                <a:ext uri="{FF2B5EF4-FFF2-40B4-BE49-F238E27FC236}">
                  <a16:creationId xmlns:a16="http://schemas.microsoft.com/office/drawing/2014/main" id="{5F8EA916-0DD2-4F57-90E1-52EF2CBB3F99}"/>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2301;p36">
              <a:extLst>
                <a:ext uri="{FF2B5EF4-FFF2-40B4-BE49-F238E27FC236}">
                  <a16:creationId xmlns:a16="http://schemas.microsoft.com/office/drawing/2014/main" id="{EE45716E-CCC6-4596-B360-F982FCB0038D}"/>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TextBox 1">
            <a:extLst>
              <a:ext uri="{FF2B5EF4-FFF2-40B4-BE49-F238E27FC236}">
                <a16:creationId xmlns:a16="http://schemas.microsoft.com/office/drawing/2014/main" id="{AF32E24A-31FF-41ED-A8F6-FE4EE3AC50E6}"/>
              </a:ext>
            </a:extLst>
          </p:cNvPr>
          <p:cNvSpPr txBox="1"/>
          <p:nvPr/>
        </p:nvSpPr>
        <p:spPr>
          <a:xfrm>
            <a:off x="713782" y="1867313"/>
            <a:ext cx="4897465" cy="1815882"/>
          </a:xfrm>
          <a:prstGeom prst="rect">
            <a:avLst/>
          </a:prstGeom>
          <a:noFill/>
        </p:spPr>
        <p:txBody>
          <a:bodyPr wrap="square" rtlCol="0">
            <a:spAutoFit/>
          </a:bodyPr>
          <a:lstStyle/>
          <a:p>
            <a:r>
              <a:rPr lang="en-GB" dirty="0"/>
              <a:t>We identified the appropriate audience in terms of location, age, sex, interests ... etc., </a:t>
            </a:r>
          </a:p>
          <a:p>
            <a:endParaRPr lang="en-GB" dirty="0"/>
          </a:p>
          <a:p>
            <a:r>
              <a:rPr lang="en-GB" dirty="0"/>
              <a:t>to create more relevant and effective ads for our audience.</a:t>
            </a:r>
          </a:p>
          <a:p>
            <a:endParaRPr lang="en-GB" dirty="0"/>
          </a:p>
          <a:p>
            <a:r>
              <a:rPr lang="en-GB" dirty="0"/>
              <a:t>The metric we will use is </a:t>
            </a:r>
            <a:r>
              <a:rPr lang="en-GB" b="1" dirty="0"/>
              <a:t>CPC (link cost per click) Messaging conversations started</a:t>
            </a:r>
          </a:p>
          <a:p>
            <a:endParaRPr lang="en-GB" dirty="0"/>
          </a:p>
        </p:txBody>
      </p:sp>
      <p:sp>
        <p:nvSpPr>
          <p:cNvPr id="12" name="Google Shape;1925;p31">
            <a:extLst>
              <a:ext uri="{FF2B5EF4-FFF2-40B4-BE49-F238E27FC236}">
                <a16:creationId xmlns:a16="http://schemas.microsoft.com/office/drawing/2014/main" id="{EAEB194A-AB3F-400A-AABE-F35B7EF2F2B3}"/>
              </a:ext>
            </a:extLst>
          </p:cNvPr>
          <p:cNvSpPr/>
          <p:nvPr/>
        </p:nvSpPr>
        <p:spPr>
          <a:xfrm>
            <a:off x="5904548" y="3496732"/>
            <a:ext cx="1673119" cy="1577075"/>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960;p31">
            <a:extLst>
              <a:ext uri="{FF2B5EF4-FFF2-40B4-BE49-F238E27FC236}">
                <a16:creationId xmlns:a16="http://schemas.microsoft.com/office/drawing/2014/main" id="{E35C6E74-C678-4B39-8EFD-1ABCFBC966A4}"/>
              </a:ext>
            </a:extLst>
          </p:cNvPr>
          <p:cNvGrpSpPr/>
          <p:nvPr/>
        </p:nvGrpSpPr>
        <p:grpSpPr>
          <a:xfrm>
            <a:off x="2833872" y="3887526"/>
            <a:ext cx="4345733" cy="981950"/>
            <a:chOff x="-1333200" y="2770450"/>
            <a:chExt cx="1098013" cy="292225"/>
          </a:xfrm>
        </p:grpSpPr>
        <p:sp>
          <p:nvSpPr>
            <p:cNvPr id="14" name="Google Shape;1961;p31">
              <a:extLst>
                <a:ext uri="{FF2B5EF4-FFF2-40B4-BE49-F238E27FC236}">
                  <a16:creationId xmlns:a16="http://schemas.microsoft.com/office/drawing/2014/main" id="{0A197837-109A-45EF-9B40-99F276F766FD}"/>
                </a:ext>
              </a:extLst>
            </p:cNvPr>
            <p:cNvSpPr/>
            <p:nvPr/>
          </p:nvSpPr>
          <p:spPr>
            <a:xfrm>
              <a:off x="-458112" y="2831171"/>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962;p31">
              <a:extLst>
                <a:ext uri="{FF2B5EF4-FFF2-40B4-BE49-F238E27FC236}">
                  <a16:creationId xmlns:a16="http://schemas.microsoft.com/office/drawing/2014/main" id="{ECCF5846-AEAE-4D7D-A12A-054F47B59EB5}"/>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3771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01" name="Google Shape;168;p17">
            <a:extLst>
              <a:ext uri="{FF2B5EF4-FFF2-40B4-BE49-F238E27FC236}">
                <a16:creationId xmlns:a16="http://schemas.microsoft.com/office/drawing/2014/main" id="{0D64730F-1CED-4085-B26C-5498186280DC}"/>
              </a:ext>
            </a:extLst>
          </p:cNvPr>
          <p:cNvSpPr txBox="1">
            <a:spLocks noGrp="1"/>
          </p:cNvSpPr>
          <p:nvPr>
            <p:ph type="title"/>
          </p:nvPr>
        </p:nvSpPr>
        <p:spPr>
          <a:xfrm>
            <a:off x="-2781946" y="139523"/>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1"/>
                </a:solidFill>
              </a:rPr>
              <a:t>Create ads</a:t>
            </a:r>
            <a:endParaRPr dirty="0">
              <a:solidFill>
                <a:schemeClr val="dk1"/>
              </a:solidFill>
            </a:endParaRPr>
          </a:p>
        </p:txBody>
      </p:sp>
      <p:pic>
        <p:nvPicPr>
          <p:cNvPr id="1026" name="Picture 2">
            <a:extLst>
              <a:ext uri="{FF2B5EF4-FFF2-40B4-BE49-F238E27FC236}">
                <a16:creationId xmlns:a16="http://schemas.microsoft.com/office/drawing/2014/main" id="{2457ACBC-7653-46CA-82E1-C808EB909B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1" t="33343" r="13351" b="11512"/>
          <a:stretch/>
        </p:blipFill>
        <p:spPr bwMode="auto">
          <a:xfrm>
            <a:off x="4231038" y="0"/>
            <a:ext cx="4809950" cy="23865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EA4BF6-BDF9-4C84-9998-0FECEDCDB1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61" t="24293" r="2534" b="12515"/>
          <a:stretch/>
        </p:blipFill>
        <p:spPr bwMode="auto">
          <a:xfrm>
            <a:off x="4264309" y="2481130"/>
            <a:ext cx="4654965" cy="25850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D43036-2F6F-43F1-BAA8-1B5E925A2261}"/>
              </a:ext>
            </a:extLst>
          </p:cNvPr>
          <p:cNvSpPr txBox="1"/>
          <p:nvPr/>
        </p:nvSpPr>
        <p:spPr>
          <a:xfrm>
            <a:off x="224726" y="847680"/>
            <a:ext cx="4006312" cy="3970318"/>
          </a:xfrm>
          <a:prstGeom prst="rect">
            <a:avLst/>
          </a:prstGeom>
          <a:noFill/>
        </p:spPr>
        <p:txBody>
          <a:bodyPr wrap="square" rtlCol="0">
            <a:spAutoFit/>
          </a:bodyPr>
          <a:lstStyle/>
          <a:p>
            <a:r>
              <a:rPr lang="en-GB" dirty="0"/>
              <a:t>To achieve this goal, we chose two images that reflect the honey of the new season. One of the images has explanatory texts within the image, while the other image does not. In addition, the store also set two ad scripts to promote the new season's honey.</a:t>
            </a:r>
          </a:p>
          <a:p>
            <a:endParaRPr lang="en-GB" dirty="0"/>
          </a:p>
          <a:p>
            <a:endParaRPr lang="en-GB" dirty="0"/>
          </a:p>
          <a:p>
            <a:endParaRPr lang="en-GB" dirty="0"/>
          </a:p>
          <a:p>
            <a:endParaRPr lang="en-GB" dirty="0"/>
          </a:p>
          <a:p>
            <a:r>
              <a:rPr lang="en-GB" dirty="0"/>
              <a:t>To select the most effective ad image and text in increasing sales, we at </a:t>
            </a:r>
            <a:r>
              <a:rPr lang="en-GB" dirty="0" err="1"/>
              <a:t>Dar_Alamoudi</a:t>
            </a:r>
            <a:r>
              <a:rPr lang="en-GB" dirty="0"/>
              <a:t> store are planning to conduct an A/B testing project on our Facebook business account. By comparing the performance of the two images and ad texts, we will be able to determine the most effective options for increasing sales of natural honey products.</a:t>
            </a:r>
          </a:p>
        </p:txBody>
      </p:sp>
    </p:spTree>
    <p:extLst>
      <p:ext uri="{BB962C8B-B14F-4D97-AF65-F5344CB8AC3E}">
        <p14:creationId xmlns:p14="http://schemas.microsoft.com/office/powerpoint/2010/main" val="305217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01" name="Google Shape;168;p17">
            <a:extLst>
              <a:ext uri="{FF2B5EF4-FFF2-40B4-BE49-F238E27FC236}">
                <a16:creationId xmlns:a16="http://schemas.microsoft.com/office/drawing/2014/main" id="{0D64730F-1CED-4085-B26C-5498186280DC}"/>
              </a:ext>
            </a:extLst>
          </p:cNvPr>
          <p:cNvSpPr txBox="1">
            <a:spLocks noGrp="1"/>
          </p:cNvSpPr>
          <p:nvPr>
            <p:ph type="title"/>
          </p:nvPr>
        </p:nvSpPr>
        <p:spPr>
          <a:xfrm>
            <a:off x="457200" y="411475"/>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1"/>
                </a:solidFill>
              </a:rPr>
              <a:t>The First A/B Test</a:t>
            </a:r>
            <a:endParaRPr dirty="0">
              <a:solidFill>
                <a:schemeClr val="dk1"/>
              </a:solidFill>
            </a:endParaRPr>
          </a:p>
        </p:txBody>
      </p:sp>
      <p:grpSp>
        <p:nvGrpSpPr>
          <p:cNvPr id="12" name="Google Shape;2551;p43">
            <a:extLst>
              <a:ext uri="{FF2B5EF4-FFF2-40B4-BE49-F238E27FC236}">
                <a16:creationId xmlns:a16="http://schemas.microsoft.com/office/drawing/2014/main" id="{10840FB7-D02E-49DA-A08B-FDCD05675C96}"/>
              </a:ext>
            </a:extLst>
          </p:cNvPr>
          <p:cNvGrpSpPr/>
          <p:nvPr/>
        </p:nvGrpSpPr>
        <p:grpSpPr>
          <a:xfrm>
            <a:off x="5340709" y="951353"/>
            <a:ext cx="1853123" cy="3780672"/>
            <a:chOff x="3845275" y="951400"/>
            <a:chExt cx="1853123" cy="3780672"/>
          </a:xfrm>
        </p:grpSpPr>
        <p:sp>
          <p:nvSpPr>
            <p:cNvPr id="13" name="Google Shape;2552;p43">
              <a:extLst>
                <a:ext uri="{FF2B5EF4-FFF2-40B4-BE49-F238E27FC236}">
                  <a16:creationId xmlns:a16="http://schemas.microsoft.com/office/drawing/2014/main" id="{28F6D4DF-FB45-43EA-A9FF-7329AC425539}"/>
                </a:ext>
              </a:extLst>
            </p:cNvPr>
            <p:cNvSpPr/>
            <p:nvPr/>
          </p:nvSpPr>
          <p:spPr>
            <a:xfrm>
              <a:off x="3845275" y="951400"/>
              <a:ext cx="1853123" cy="3780672"/>
            </a:xfrm>
            <a:custGeom>
              <a:avLst/>
              <a:gdLst/>
              <a:ahLst/>
              <a:cxnLst/>
              <a:rect l="l" t="t" r="r" b="b"/>
              <a:pathLst>
                <a:path w="79876" h="162960" extrusionOk="0">
                  <a:moveTo>
                    <a:pt x="9173" y="1"/>
                  </a:moveTo>
                  <a:cubicBezTo>
                    <a:pt x="4111" y="1"/>
                    <a:pt x="0" y="4111"/>
                    <a:pt x="0" y="9174"/>
                  </a:cubicBezTo>
                  <a:lnTo>
                    <a:pt x="0" y="153786"/>
                  </a:lnTo>
                  <a:cubicBezTo>
                    <a:pt x="0" y="158849"/>
                    <a:pt x="4111" y="162959"/>
                    <a:pt x="9173" y="162959"/>
                  </a:cubicBezTo>
                  <a:lnTo>
                    <a:pt x="70702" y="162959"/>
                  </a:lnTo>
                  <a:cubicBezTo>
                    <a:pt x="75765" y="162959"/>
                    <a:pt x="79875" y="158849"/>
                    <a:pt x="79875" y="153786"/>
                  </a:cubicBezTo>
                  <a:lnTo>
                    <a:pt x="79875" y="9174"/>
                  </a:lnTo>
                  <a:cubicBezTo>
                    <a:pt x="79875" y="4111"/>
                    <a:pt x="75765" y="1"/>
                    <a:pt x="70702" y="1"/>
                  </a:cubicBezTo>
                  <a:close/>
                </a:path>
              </a:pathLst>
            </a:custGeom>
            <a:solidFill>
              <a:srgbClr val="FFFFFF"/>
            </a:solidFill>
            <a:ln>
              <a:noFill/>
            </a:ln>
            <a:effectLst>
              <a:outerShdw blurRad="114300" dist="38100" dir="396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53;p43">
              <a:extLst>
                <a:ext uri="{FF2B5EF4-FFF2-40B4-BE49-F238E27FC236}">
                  <a16:creationId xmlns:a16="http://schemas.microsoft.com/office/drawing/2014/main" id="{98EE3947-F1AA-4727-A10E-38D585FFAEEE}"/>
                </a:ext>
              </a:extLst>
            </p:cNvPr>
            <p:cNvSpPr/>
            <p:nvPr/>
          </p:nvSpPr>
          <p:spPr>
            <a:xfrm>
              <a:off x="3949351" y="1055499"/>
              <a:ext cx="1644973" cy="3572475"/>
            </a:xfrm>
            <a:custGeom>
              <a:avLst/>
              <a:gdLst/>
              <a:ahLst/>
              <a:cxnLst/>
              <a:rect l="l" t="t" r="r" b="b"/>
              <a:pathLst>
                <a:path w="70904" h="153986" extrusionOk="0">
                  <a:moveTo>
                    <a:pt x="54763" y="0"/>
                  </a:moveTo>
                  <a:cubicBezTo>
                    <a:pt x="53510" y="0"/>
                    <a:pt x="52382" y="727"/>
                    <a:pt x="51855" y="1830"/>
                  </a:cubicBezTo>
                  <a:lnTo>
                    <a:pt x="51855" y="1830"/>
                  </a:lnTo>
                  <a:cubicBezTo>
                    <a:pt x="51129" y="3434"/>
                    <a:pt x="49525" y="4436"/>
                    <a:pt x="47770" y="4436"/>
                  </a:cubicBezTo>
                  <a:lnTo>
                    <a:pt x="47770" y="4436"/>
                  </a:lnTo>
                  <a:lnTo>
                    <a:pt x="23133" y="4436"/>
                  </a:lnTo>
                  <a:cubicBezTo>
                    <a:pt x="21379" y="4436"/>
                    <a:pt x="19775" y="3434"/>
                    <a:pt x="19048" y="1830"/>
                  </a:cubicBezTo>
                  <a:lnTo>
                    <a:pt x="19048" y="1830"/>
                  </a:lnTo>
                  <a:cubicBezTo>
                    <a:pt x="18522" y="727"/>
                    <a:pt x="17394" y="0"/>
                    <a:pt x="16141" y="0"/>
                  </a:cubicBezTo>
                  <a:lnTo>
                    <a:pt x="16141" y="0"/>
                  </a:lnTo>
                  <a:lnTo>
                    <a:pt x="4687" y="0"/>
                  </a:lnTo>
                  <a:cubicBezTo>
                    <a:pt x="2106" y="0"/>
                    <a:pt x="0" y="2105"/>
                    <a:pt x="0" y="4687"/>
                  </a:cubicBezTo>
                  <a:lnTo>
                    <a:pt x="0" y="4687"/>
                  </a:lnTo>
                  <a:lnTo>
                    <a:pt x="0" y="149299"/>
                  </a:lnTo>
                  <a:cubicBezTo>
                    <a:pt x="0" y="151881"/>
                    <a:pt x="2106" y="153986"/>
                    <a:pt x="4687" y="153986"/>
                  </a:cubicBezTo>
                  <a:lnTo>
                    <a:pt x="4687" y="153986"/>
                  </a:lnTo>
                  <a:lnTo>
                    <a:pt x="66216" y="153986"/>
                  </a:lnTo>
                  <a:cubicBezTo>
                    <a:pt x="68798" y="153986"/>
                    <a:pt x="70903" y="151881"/>
                    <a:pt x="70903" y="149299"/>
                  </a:cubicBezTo>
                  <a:lnTo>
                    <a:pt x="70903" y="149299"/>
                  </a:lnTo>
                  <a:lnTo>
                    <a:pt x="70903" y="4687"/>
                  </a:lnTo>
                  <a:cubicBezTo>
                    <a:pt x="70903" y="2105"/>
                    <a:pt x="68798" y="0"/>
                    <a:pt x="66216" y="0"/>
                  </a:cubicBezTo>
                  <a:lnTo>
                    <a:pt x="662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54;p43">
              <a:extLst>
                <a:ext uri="{FF2B5EF4-FFF2-40B4-BE49-F238E27FC236}">
                  <a16:creationId xmlns:a16="http://schemas.microsoft.com/office/drawing/2014/main" id="{00F7101F-24EC-4D66-AC95-78D6CFEBB879}"/>
                </a:ext>
              </a:extLst>
            </p:cNvPr>
            <p:cNvSpPr/>
            <p:nvPr/>
          </p:nvSpPr>
          <p:spPr>
            <a:xfrm>
              <a:off x="4601160" y="1075846"/>
              <a:ext cx="283782" cy="32573"/>
            </a:xfrm>
            <a:custGeom>
              <a:avLst/>
              <a:gdLst/>
              <a:ahLst/>
              <a:cxnLst/>
              <a:rect l="l" t="t" r="r" b="b"/>
              <a:pathLst>
                <a:path w="12232" h="1404" extrusionOk="0">
                  <a:moveTo>
                    <a:pt x="703" y="0"/>
                  </a:moveTo>
                  <a:cubicBezTo>
                    <a:pt x="302" y="0"/>
                    <a:pt x="1" y="326"/>
                    <a:pt x="1" y="702"/>
                  </a:cubicBezTo>
                  <a:cubicBezTo>
                    <a:pt x="1" y="1103"/>
                    <a:pt x="302" y="1404"/>
                    <a:pt x="703" y="1404"/>
                  </a:cubicBezTo>
                  <a:lnTo>
                    <a:pt x="11530" y="1404"/>
                  </a:lnTo>
                  <a:cubicBezTo>
                    <a:pt x="11906" y="1404"/>
                    <a:pt x="12232" y="1103"/>
                    <a:pt x="12232" y="702"/>
                  </a:cubicBezTo>
                  <a:cubicBezTo>
                    <a:pt x="12232" y="326"/>
                    <a:pt x="11906" y="0"/>
                    <a:pt x="11530"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55;p43">
              <a:extLst>
                <a:ext uri="{FF2B5EF4-FFF2-40B4-BE49-F238E27FC236}">
                  <a16:creationId xmlns:a16="http://schemas.microsoft.com/office/drawing/2014/main" id="{93CBE452-B6A3-48DD-94DB-691BB21BEAF5}"/>
                </a:ext>
              </a:extLst>
            </p:cNvPr>
            <p:cNvSpPr/>
            <p:nvPr/>
          </p:nvSpPr>
          <p:spPr>
            <a:xfrm>
              <a:off x="4941901" y="1076426"/>
              <a:ext cx="31436" cy="31413"/>
            </a:xfrm>
            <a:custGeom>
              <a:avLst/>
              <a:gdLst/>
              <a:ahLst/>
              <a:cxnLst/>
              <a:rect l="l" t="t" r="r" b="b"/>
              <a:pathLst>
                <a:path w="1355" h="1354" extrusionOk="0">
                  <a:moveTo>
                    <a:pt x="677" y="0"/>
                  </a:moveTo>
                  <a:cubicBezTo>
                    <a:pt x="301" y="0"/>
                    <a:pt x="1" y="301"/>
                    <a:pt x="1" y="677"/>
                  </a:cubicBezTo>
                  <a:cubicBezTo>
                    <a:pt x="1" y="1053"/>
                    <a:pt x="301" y="1354"/>
                    <a:pt x="677" y="1354"/>
                  </a:cubicBezTo>
                  <a:cubicBezTo>
                    <a:pt x="1053" y="1354"/>
                    <a:pt x="1354" y="1053"/>
                    <a:pt x="1354" y="677"/>
                  </a:cubicBezTo>
                  <a:cubicBezTo>
                    <a:pt x="1354" y="301"/>
                    <a:pt x="1053" y="0"/>
                    <a:pt x="677"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551;p43">
            <a:extLst>
              <a:ext uri="{FF2B5EF4-FFF2-40B4-BE49-F238E27FC236}">
                <a16:creationId xmlns:a16="http://schemas.microsoft.com/office/drawing/2014/main" id="{876F37AE-CE71-4785-B6DD-44DE1B6CA9C1}"/>
              </a:ext>
            </a:extLst>
          </p:cNvPr>
          <p:cNvGrpSpPr/>
          <p:nvPr/>
        </p:nvGrpSpPr>
        <p:grpSpPr>
          <a:xfrm>
            <a:off x="7250791" y="951353"/>
            <a:ext cx="1853123" cy="3780672"/>
            <a:chOff x="3845275" y="951400"/>
            <a:chExt cx="1853123" cy="3780672"/>
          </a:xfrm>
        </p:grpSpPr>
        <p:sp>
          <p:nvSpPr>
            <p:cNvPr id="18" name="Google Shape;2552;p43">
              <a:extLst>
                <a:ext uri="{FF2B5EF4-FFF2-40B4-BE49-F238E27FC236}">
                  <a16:creationId xmlns:a16="http://schemas.microsoft.com/office/drawing/2014/main" id="{71712BE7-3D57-47A4-A19F-AED597A451EC}"/>
                </a:ext>
              </a:extLst>
            </p:cNvPr>
            <p:cNvSpPr/>
            <p:nvPr/>
          </p:nvSpPr>
          <p:spPr>
            <a:xfrm>
              <a:off x="3845275" y="951400"/>
              <a:ext cx="1853123" cy="3780672"/>
            </a:xfrm>
            <a:custGeom>
              <a:avLst/>
              <a:gdLst/>
              <a:ahLst/>
              <a:cxnLst/>
              <a:rect l="l" t="t" r="r" b="b"/>
              <a:pathLst>
                <a:path w="79876" h="162960" extrusionOk="0">
                  <a:moveTo>
                    <a:pt x="9173" y="1"/>
                  </a:moveTo>
                  <a:cubicBezTo>
                    <a:pt x="4111" y="1"/>
                    <a:pt x="0" y="4111"/>
                    <a:pt x="0" y="9174"/>
                  </a:cubicBezTo>
                  <a:lnTo>
                    <a:pt x="0" y="153786"/>
                  </a:lnTo>
                  <a:cubicBezTo>
                    <a:pt x="0" y="158849"/>
                    <a:pt x="4111" y="162959"/>
                    <a:pt x="9173" y="162959"/>
                  </a:cubicBezTo>
                  <a:lnTo>
                    <a:pt x="70702" y="162959"/>
                  </a:lnTo>
                  <a:cubicBezTo>
                    <a:pt x="75765" y="162959"/>
                    <a:pt x="79875" y="158849"/>
                    <a:pt x="79875" y="153786"/>
                  </a:cubicBezTo>
                  <a:lnTo>
                    <a:pt x="79875" y="9174"/>
                  </a:lnTo>
                  <a:cubicBezTo>
                    <a:pt x="79875" y="4111"/>
                    <a:pt x="75765" y="1"/>
                    <a:pt x="70702" y="1"/>
                  </a:cubicBezTo>
                  <a:close/>
                </a:path>
              </a:pathLst>
            </a:custGeom>
            <a:solidFill>
              <a:srgbClr val="FFFFFF"/>
            </a:solidFill>
            <a:ln>
              <a:noFill/>
            </a:ln>
            <a:effectLst>
              <a:outerShdw blurRad="114300" dist="38100" dir="396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53;p43">
              <a:extLst>
                <a:ext uri="{FF2B5EF4-FFF2-40B4-BE49-F238E27FC236}">
                  <a16:creationId xmlns:a16="http://schemas.microsoft.com/office/drawing/2014/main" id="{54287A6C-1A74-4DB3-B3F0-7EB2ED55B9B6}"/>
                </a:ext>
              </a:extLst>
            </p:cNvPr>
            <p:cNvSpPr/>
            <p:nvPr/>
          </p:nvSpPr>
          <p:spPr>
            <a:xfrm>
              <a:off x="3949351" y="1055499"/>
              <a:ext cx="1644973" cy="3572475"/>
            </a:xfrm>
            <a:custGeom>
              <a:avLst/>
              <a:gdLst/>
              <a:ahLst/>
              <a:cxnLst/>
              <a:rect l="l" t="t" r="r" b="b"/>
              <a:pathLst>
                <a:path w="70904" h="153986" extrusionOk="0">
                  <a:moveTo>
                    <a:pt x="54763" y="0"/>
                  </a:moveTo>
                  <a:cubicBezTo>
                    <a:pt x="53510" y="0"/>
                    <a:pt x="52382" y="727"/>
                    <a:pt x="51855" y="1830"/>
                  </a:cubicBezTo>
                  <a:lnTo>
                    <a:pt x="51855" y="1830"/>
                  </a:lnTo>
                  <a:cubicBezTo>
                    <a:pt x="51129" y="3434"/>
                    <a:pt x="49525" y="4436"/>
                    <a:pt x="47770" y="4436"/>
                  </a:cubicBezTo>
                  <a:lnTo>
                    <a:pt x="47770" y="4436"/>
                  </a:lnTo>
                  <a:lnTo>
                    <a:pt x="23133" y="4436"/>
                  </a:lnTo>
                  <a:cubicBezTo>
                    <a:pt x="21379" y="4436"/>
                    <a:pt x="19775" y="3434"/>
                    <a:pt x="19048" y="1830"/>
                  </a:cubicBezTo>
                  <a:lnTo>
                    <a:pt x="19048" y="1830"/>
                  </a:lnTo>
                  <a:cubicBezTo>
                    <a:pt x="18522" y="727"/>
                    <a:pt x="17394" y="0"/>
                    <a:pt x="16141" y="0"/>
                  </a:cubicBezTo>
                  <a:lnTo>
                    <a:pt x="16141" y="0"/>
                  </a:lnTo>
                  <a:lnTo>
                    <a:pt x="4687" y="0"/>
                  </a:lnTo>
                  <a:cubicBezTo>
                    <a:pt x="2106" y="0"/>
                    <a:pt x="0" y="2105"/>
                    <a:pt x="0" y="4687"/>
                  </a:cubicBezTo>
                  <a:lnTo>
                    <a:pt x="0" y="4687"/>
                  </a:lnTo>
                  <a:lnTo>
                    <a:pt x="0" y="149299"/>
                  </a:lnTo>
                  <a:cubicBezTo>
                    <a:pt x="0" y="151881"/>
                    <a:pt x="2106" y="153986"/>
                    <a:pt x="4687" y="153986"/>
                  </a:cubicBezTo>
                  <a:lnTo>
                    <a:pt x="4687" y="153986"/>
                  </a:lnTo>
                  <a:lnTo>
                    <a:pt x="66216" y="153986"/>
                  </a:lnTo>
                  <a:cubicBezTo>
                    <a:pt x="68798" y="153986"/>
                    <a:pt x="70903" y="151881"/>
                    <a:pt x="70903" y="149299"/>
                  </a:cubicBezTo>
                  <a:lnTo>
                    <a:pt x="70903" y="149299"/>
                  </a:lnTo>
                  <a:lnTo>
                    <a:pt x="70903" y="4687"/>
                  </a:lnTo>
                  <a:cubicBezTo>
                    <a:pt x="70903" y="2105"/>
                    <a:pt x="68798" y="0"/>
                    <a:pt x="66216" y="0"/>
                  </a:cubicBezTo>
                  <a:lnTo>
                    <a:pt x="662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54;p43">
              <a:extLst>
                <a:ext uri="{FF2B5EF4-FFF2-40B4-BE49-F238E27FC236}">
                  <a16:creationId xmlns:a16="http://schemas.microsoft.com/office/drawing/2014/main" id="{334EE159-06F2-40E0-8C62-67C635470FF1}"/>
                </a:ext>
              </a:extLst>
            </p:cNvPr>
            <p:cNvSpPr/>
            <p:nvPr/>
          </p:nvSpPr>
          <p:spPr>
            <a:xfrm>
              <a:off x="4601160" y="1075846"/>
              <a:ext cx="283782" cy="32573"/>
            </a:xfrm>
            <a:custGeom>
              <a:avLst/>
              <a:gdLst/>
              <a:ahLst/>
              <a:cxnLst/>
              <a:rect l="l" t="t" r="r" b="b"/>
              <a:pathLst>
                <a:path w="12232" h="1404" extrusionOk="0">
                  <a:moveTo>
                    <a:pt x="703" y="0"/>
                  </a:moveTo>
                  <a:cubicBezTo>
                    <a:pt x="302" y="0"/>
                    <a:pt x="1" y="326"/>
                    <a:pt x="1" y="702"/>
                  </a:cubicBezTo>
                  <a:cubicBezTo>
                    <a:pt x="1" y="1103"/>
                    <a:pt x="302" y="1404"/>
                    <a:pt x="703" y="1404"/>
                  </a:cubicBezTo>
                  <a:lnTo>
                    <a:pt x="11530" y="1404"/>
                  </a:lnTo>
                  <a:cubicBezTo>
                    <a:pt x="11906" y="1404"/>
                    <a:pt x="12232" y="1103"/>
                    <a:pt x="12232" y="702"/>
                  </a:cubicBezTo>
                  <a:cubicBezTo>
                    <a:pt x="12232" y="326"/>
                    <a:pt x="11906" y="0"/>
                    <a:pt x="11530"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55;p43">
              <a:extLst>
                <a:ext uri="{FF2B5EF4-FFF2-40B4-BE49-F238E27FC236}">
                  <a16:creationId xmlns:a16="http://schemas.microsoft.com/office/drawing/2014/main" id="{4B2BD8BD-D1A2-4AF7-A6FD-645C37F26C11}"/>
                </a:ext>
              </a:extLst>
            </p:cNvPr>
            <p:cNvSpPr/>
            <p:nvPr/>
          </p:nvSpPr>
          <p:spPr>
            <a:xfrm>
              <a:off x="4941901" y="1076426"/>
              <a:ext cx="31436" cy="31413"/>
            </a:xfrm>
            <a:custGeom>
              <a:avLst/>
              <a:gdLst/>
              <a:ahLst/>
              <a:cxnLst/>
              <a:rect l="l" t="t" r="r" b="b"/>
              <a:pathLst>
                <a:path w="1355" h="1354" extrusionOk="0">
                  <a:moveTo>
                    <a:pt x="677" y="0"/>
                  </a:moveTo>
                  <a:cubicBezTo>
                    <a:pt x="301" y="0"/>
                    <a:pt x="1" y="301"/>
                    <a:pt x="1" y="677"/>
                  </a:cubicBezTo>
                  <a:cubicBezTo>
                    <a:pt x="1" y="1053"/>
                    <a:pt x="301" y="1354"/>
                    <a:pt x="677" y="1354"/>
                  </a:cubicBezTo>
                  <a:cubicBezTo>
                    <a:pt x="1053" y="1354"/>
                    <a:pt x="1354" y="1053"/>
                    <a:pt x="1354" y="677"/>
                  </a:cubicBezTo>
                  <a:cubicBezTo>
                    <a:pt x="1354" y="301"/>
                    <a:pt x="1053" y="0"/>
                    <a:pt x="677" y="0"/>
                  </a:cubicBezTo>
                  <a:close/>
                </a:path>
              </a:pathLst>
            </a:custGeom>
            <a:solidFill>
              <a:srgbClr val="BCB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
            <a:extLst>
              <a:ext uri="{FF2B5EF4-FFF2-40B4-BE49-F238E27FC236}">
                <a16:creationId xmlns:a16="http://schemas.microsoft.com/office/drawing/2014/main" id="{A02461CF-A830-4ACD-9C00-A8ABE409D4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01" t="33343" r="13351" b="11512"/>
          <a:stretch/>
        </p:blipFill>
        <p:spPr bwMode="auto">
          <a:xfrm>
            <a:off x="5444786" y="1204294"/>
            <a:ext cx="1644972" cy="16297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CA4AB220-4A4E-4331-9F4E-A3B3D5F19E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1" t="33343" r="44756" b="11512"/>
          <a:stretch/>
        </p:blipFill>
        <p:spPr bwMode="auto">
          <a:xfrm>
            <a:off x="7354867" y="1211891"/>
            <a:ext cx="1644974" cy="162215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oogle Shape;1210;p23">
            <a:extLst>
              <a:ext uri="{FF2B5EF4-FFF2-40B4-BE49-F238E27FC236}">
                <a16:creationId xmlns:a16="http://schemas.microsoft.com/office/drawing/2014/main" id="{63C0097F-BFAB-4FA8-95C7-F94C6138549D}"/>
              </a:ext>
            </a:extLst>
          </p:cNvPr>
          <p:cNvGrpSpPr/>
          <p:nvPr/>
        </p:nvGrpSpPr>
        <p:grpSpPr>
          <a:xfrm>
            <a:off x="5444783" y="3016628"/>
            <a:ext cx="1644971" cy="1611299"/>
            <a:chOff x="-1700225" y="2768875"/>
            <a:chExt cx="291450" cy="292225"/>
          </a:xfrm>
        </p:grpSpPr>
        <p:sp>
          <p:nvSpPr>
            <p:cNvPr id="41" name="Google Shape;1211;p23">
              <a:extLst>
                <a:ext uri="{FF2B5EF4-FFF2-40B4-BE49-F238E27FC236}">
                  <a16:creationId xmlns:a16="http://schemas.microsoft.com/office/drawing/2014/main" id="{371D5474-0FB6-445F-AE6F-1204A65819B6}"/>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12;p23">
              <a:extLst>
                <a:ext uri="{FF2B5EF4-FFF2-40B4-BE49-F238E27FC236}">
                  <a16:creationId xmlns:a16="http://schemas.microsoft.com/office/drawing/2014/main" id="{B39683CF-8172-4840-9571-9B0B51F670DE}"/>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13;p23">
              <a:extLst>
                <a:ext uri="{FF2B5EF4-FFF2-40B4-BE49-F238E27FC236}">
                  <a16:creationId xmlns:a16="http://schemas.microsoft.com/office/drawing/2014/main" id="{B87EC426-4A89-42BC-888C-BA4E8FA8D39F}"/>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14;p23">
              <a:extLst>
                <a:ext uri="{FF2B5EF4-FFF2-40B4-BE49-F238E27FC236}">
                  <a16:creationId xmlns:a16="http://schemas.microsoft.com/office/drawing/2014/main" id="{FA3E8446-AF59-4FE6-BD05-F1DCD7471285}"/>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15;p23">
              <a:extLst>
                <a:ext uri="{FF2B5EF4-FFF2-40B4-BE49-F238E27FC236}">
                  <a16:creationId xmlns:a16="http://schemas.microsoft.com/office/drawing/2014/main" id="{1E6D218A-192A-4283-AF66-870DAF22CE60}"/>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16;p23">
              <a:extLst>
                <a:ext uri="{FF2B5EF4-FFF2-40B4-BE49-F238E27FC236}">
                  <a16:creationId xmlns:a16="http://schemas.microsoft.com/office/drawing/2014/main" id="{8A20F8ED-5BF9-4F80-A3FF-618A5824738F}"/>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217;p23">
            <a:extLst>
              <a:ext uri="{FF2B5EF4-FFF2-40B4-BE49-F238E27FC236}">
                <a16:creationId xmlns:a16="http://schemas.microsoft.com/office/drawing/2014/main" id="{8C2CF519-F8C6-4E98-B17D-602BDA3BEBED}"/>
              </a:ext>
            </a:extLst>
          </p:cNvPr>
          <p:cNvSpPr/>
          <p:nvPr/>
        </p:nvSpPr>
        <p:spPr>
          <a:xfrm>
            <a:off x="5989440" y="3846024"/>
            <a:ext cx="529719" cy="5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19;p23">
            <a:extLst>
              <a:ext uri="{FF2B5EF4-FFF2-40B4-BE49-F238E27FC236}">
                <a16:creationId xmlns:a16="http://schemas.microsoft.com/office/drawing/2014/main" id="{ECF34A36-7DD1-468C-B067-D6270CB474D8}"/>
              </a:ext>
            </a:extLst>
          </p:cNvPr>
          <p:cNvSpPr txBox="1">
            <a:spLocks/>
          </p:cNvSpPr>
          <p:nvPr/>
        </p:nvSpPr>
        <p:spPr>
          <a:xfrm>
            <a:off x="6021581" y="3931933"/>
            <a:ext cx="464003" cy="34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ctr"/>
            <a:r>
              <a:rPr lang="en-GB" sz="3000">
                <a:solidFill>
                  <a:schemeClr val="lt1"/>
                </a:solidFill>
                <a:latin typeface="Fira Sans Extra Condensed"/>
                <a:ea typeface="Fira Sans Extra Condensed"/>
                <a:cs typeface="Fira Sans Extra Condensed"/>
                <a:sym typeface="Fira Sans Extra Condensed"/>
              </a:rPr>
              <a:t>A</a:t>
            </a:r>
            <a:endParaRPr lang="en-GB" sz="3000" dirty="0">
              <a:solidFill>
                <a:schemeClr val="lt1"/>
              </a:solidFill>
              <a:latin typeface="Fira Sans Extra Condensed"/>
              <a:ea typeface="Fira Sans Extra Condensed"/>
              <a:cs typeface="Fira Sans Extra Condensed"/>
              <a:sym typeface="Fira Sans Extra Condensed"/>
            </a:endParaRPr>
          </a:p>
        </p:txBody>
      </p:sp>
      <p:grpSp>
        <p:nvGrpSpPr>
          <p:cNvPr id="49" name="Google Shape;1229;p23">
            <a:extLst>
              <a:ext uri="{FF2B5EF4-FFF2-40B4-BE49-F238E27FC236}">
                <a16:creationId xmlns:a16="http://schemas.microsoft.com/office/drawing/2014/main" id="{441D49E9-701D-437C-88B8-6128C2C6E931}"/>
              </a:ext>
            </a:extLst>
          </p:cNvPr>
          <p:cNvGrpSpPr/>
          <p:nvPr/>
        </p:nvGrpSpPr>
        <p:grpSpPr>
          <a:xfrm>
            <a:off x="7369709" y="2956942"/>
            <a:ext cx="1607026" cy="1611299"/>
            <a:chOff x="-1700225" y="2768875"/>
            <a:chExt cx="291450" cy="292225"/>
          </a:xfrm>
        </p:grpSpPr>
        <p:sp>
          <p:nvSpPr>
            <p:cNvPr id="50" name="Google Shape;1230;p23">
              <a:extLst>
                <a:ext uri="{FF2B5EF4-FFF2-40B4-BE49-F238E27FC236}">
                  <a16:creationId xmlns:a16="http://schemas.microsoft.com/office/drawing/2014/main" id="{3FE25DB1-A668-404C-9E51-5DFF30AE76FD}"/>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1;p23">
              <a:extLst>
                <a:ext uri="{FF2B5EF4-FFF2-40B4-BE49-F238E27FC236}">
                  <a16:creationId xmlns:a16="http://schemas.microsoft.com/office/drawing/2014/main" id="{A1256141-875E-48B3-B11C-5CE3AACEB776}"/>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2;p23">
              <a:extLst>
                <a:ext uri="{FF2B5EF4-FFF2-40B4-BE49-F238E27FC236}">
                  <a16:creationId xmlns:a16="http://schemas.microsoft.com/office/drawing/2014/main" id="{72736639-9D30-4C53-AB3B-5DF62B2660C3}"/>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3;p23">
              <a:extLst>
                <a:ext uri="{FF2B5EF4-FFF2-40B4-BE49-F238E27FC236}">
                  <a16:creationId xmlns:a16="http://schemas.microsoft.com/office/drawing/2014/main" id="{65BBA238-4961-473B-A5BB-AB5907027C2E}"/>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4;p23">
              <a:extLst>
                <a:ext uri="{FF2B5EF4-FFF2-40B4-BE49-F238E27FC236}">
                  <a16:creationId xmlns:a16="http://schemas.microsoft.com/office/drawing/2014/main" id="{3FBD631D-2B7C-4DA7-8D79-19405ABF2BC5}"/>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5;p23">
              <a:extLst>
                <a:ext uri="{FF2B5EF4-FFF2-40B4-BE49-F238E27FC236}">
                  <a16:creationId xmlns:a16="http://schemas.microsoft.com/office/drawing/2014/main" id="{78CD4DF5-9C13-4260-BEC4-BE487D51A676}"/>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1236;p23">
            <a:extLst>
              <a:ext uri="{FF2B5EF4-FFF2-40B4-BE49-F238E27FC236}">
                <a16:creationId xmlns:a16="http://schemas.microsoft.com/office/drawing/2014/main" id="{FC9A593E-4FED-4DDC-B0C1-8E25C0669C56}"/>
              </a:ext>
            </a:extLst>
          </p:cNvPr>
          <p:cNvSpPr/>
          <p:nvPr/>
        </p:nvSpPr>
        <p:spPr>
          <a:xfrm>
            <a:off x="7914367" y="3786338"/>
            <a:ext cx="517500" cy="517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p23">
            <a:extLst>
              <a:ext uri="{FF2B5EF4-FFF2-40B4-BE49-F238E27FC236}">
                <a16:creationId xmlns:a16="http://schemas.microsoft.com/office/drawing/2014/main" id="{5934F96D-2DA9-4CD5-B245-4E16689301E9}"/>
              </a:ext>
            </a:extLst>
          </p:cNvPr>
          <p:cNvSpPr txBox="1">
            <a:spLocks/>
          </p:cNvSpPr>
          <p:nvPr/>
        </p:nvSpPr>
        <p:spPr>
          <a:xfrm>
            <a:off x="7946507" y="3872247"/>
            <a:ext cx="453300" cy="345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ctr"/>
            <a:r>
              <a:rPr lang="en-GB" sz="3000">
                <a:solidFill>
                  <a:schemeClr val="lt1"/>
                </a:solidFill>
                <a:latin typeface="Fira Sans Extra Condensed"/>
                <a:ea typeface="Fira Sans Extra Condensed"/>
                <a:cs typeface="Fira Sans Extra Condensed"/>
                <a:sym typeface="Fira Sans Extra Condensed"/>
              </a:rPr>
              <a:t>B</a:t>
            </a:r>
          </a:p>
        </p:txBody>
      </p:sp>
      <p:sp>
        <p:nvSpPr>
          <p:cNvPr id="39" name="TextBox 38">
            <a:extLst>
              <a:ext uri="{FF2B5EF4-FFF2-40B4-BE49-F238E27FC236}">
                <a16:creationId xmlns:a16="http://schemas.microsoft.com/office/drawing/2014/main" id="{D71D2653-272D-4A50-943D-E8F0D260E9A1}"/>
              </a:ext>
            </a:extLst>
          </p:cNvPr>
          <p:cNvSpPr txBox="1"/>
          <p:nvPr/>
        </p:nvSpPr>
        <p:spPr>
          <a:xfrm>
            <a:off x="457200" y="1211891"/>
            <a:ext cx="4448014" cy="2246769"/>
          </a:xfrm>
          <a:prstGeom prst="rect">
            <a:avLst/>
          </a:prstGeom>
          <a:noFill/>
        </p:spPr>
        <p:txBody>
          <a:bodyPr wrap="square" rtlCol="0">
            <a:spAutoFit/>
          </a:bodyPr>
          <a:lstStyle/>
          <a:p>
            <a:r>
              <a:rPr lang="en-GB" dirty="0"/>
              <a:t>We first do a test to determine the most effective image in bringing the most transfers to increase the collective.</a:t>
            </a:r>
            <a:endParaRPr lang="ar-SA" dirty="0"/>
          </a:p>
          <a:p>
            <a:endParaRPr lang="ar-SA" dirty="0"/>
          </a:p>
          <a:p>
            <a:endParaRPr lang="ar-SA" dirty="0"/>
          </a:p>
          <a:p>
            <a:endParaRPr lang="ar-SA" dirty="0"/>
          </a:p>
          <a:p>
            <a:r>
              <a:rPr lang="en-GB" dirty="0"/>
              <a:t>We will create a single advertising campaign that contains two Ad Sets that each Ad Set contains an advertisement so that all variables are equal except for the two pictures differ.</a:t>
            </a:r>
          </a:p>
        </p:txBody>
      </p:sp>
    </p:spTree>
    <p:extLst>
      <p:ext uri="{BB962C8B-B14F-4D97-AF65-F5344CB8AC3E}">
        <p14:creationId xmlns:p14="http://schemas.microsoft.com/office/powerpoint/2010/main" val="390509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01" name="Google Shape;168;p17">
            <a:extLst>
              <a:ext uri="{FF2B5EF4-FFF2-40B4-BE49-F238E27FC236}">
                <a16:creationId xmlns:a16="http://schemas.microsoft.com/office/drawing/2014/main" id="{0D64730F-1CED-4085-B26C-5498186280DC}"/>
              </a:ext>
            </a:extLst>
          </p:cNvPr>
          <p:cNvSpPr txBox="1">
            <a:spLocks noGrp="1"/>
          </p:cNvSpPr>
          <p:nvPr>
            <p:ph type="title"/>
          </p:nvPr>
        </p:nvSpPr>
        <p:spPr>
          <a:xfrm>
            <a:off x="8759" y="1515104"/>
            <a:ext cx="4201886" cy="3204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000" b="0" dirty="0">
                <a:solidFill>
                  <a:schemeClr val="dk1"/>
                </a:solidFill>
              </a:rPr>
              <a:t>Work in the Facebook ads manager</a:t>
            </a:r>
            <a:endParaRPr sz="2000" b="0" dirty="0">
              <a:solidFill>
                <a:schemeClr val="dk1"/>
              </a:solidFill>
            </a:endParaRPr>
          </a:p>
        </p:txBody>
      </p:sp>
      <p:pic>
        <p:nvPicPr>
          <p:cNvPr id="2050" name="Picture 2">
            <a:extLst>
              <a:ext uri="{FF2B5EF4-FFF2-40B4-BE49-F238E27FC236}">
                <a16:creationId xmlns:a16="http://schemas.microsoft.com/office/drawing/2014/main" id="{4BDB18CE-9F1C-491A-8F43-112A9D45E0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 t="16911" r="26350" b="10132"/>
          <a:stretch/>
        </p:blipFill>
        <p:spPr bwMode="auto">
          <a:xfrm>
            <a:off x="5176595" y="805912"/>
            <a:ext cx="3958646" cy="2059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49969F-979D-4045-BB8A-252CEDC70FF1}"/>
              </a:ext>
            </a:extLst>
          </p:cNvPr>
          <p:cNvSpPr txBox="1"/>
          <p:nvPr/>
        </p:nvSpPr>
        <p:spPr>
          <a:xfrm>
            <a:off x="286719" y="2029565"/>
            <a:ext cx="4835471" cy="738664"/>
          </a:xfrm>
          <a:prstGeom prst="rect">
            <a:avLst/>
          </a:prstGeom>
          <a:noFill/>
        </p:spPr>
        <p:txBody>
          <a:bodyPr wrap="square" rtlCol="0">
            <a:spAutoFit/>
          </a:bodyPr>
          <a:lstStyle/>
          <a:p>
            <a:r>
              <a:rPr lang="en-GB" dirty="0"/>
              <a:t>We move to the director of Facebook ads and then we chose the goal of the advertising campaign, which is the </a:t>
            </a:r>
            <a:r>
              <a:rPr lang="en-GB" b="1" dirty="0"/>
              <a:t>Engagement</a:t>
            </a:r>
            <a:r>
              <a:rPr lang="en-GB" dirty="0"/>
              <a:t>.</a:t>
            </a:r>
          </a:p>
        </p:txBody>
      </p:sp>
      <p:pic>
        <p:nvPicPr>
          <p:cNvPr id="2052" name="Picture 4">
            <a:extLst>
              <a:ext uri="{FF2B5EF4-FFF2-40B4-BE49-F238E27FC236}">
                <a16:creationId xmlns:a16="http://schemas.microsoft.com/office/drawing/2014/main" id="{D362C911-6A68-47E8-9641-85350BC565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751" r="30810" b="14692"/>
          <a:stretch/>
        </p:blipFill>
        <p:spPr bwMode="auto">
          <a:xfrm>
            <a:off x="5176595" y="2865249"/>
            <a:ext cx="3967405" cy="22782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7E7303-C22E-40BF-9AB2-ACB9DF031532}"/>
              </a:ext>
            </a:extLst>
          </p:cNvPr>
          <p:cNvSpPr txBox="1"/>
          <p:nvPr/>
        </p:nvSpPr>
        <p:spPr>
          <a:xfrm>
            <a:off x="286719" y="3389698"/>
            <a:ext cx="4052807" cy="954107"/>
          </a:xfrm>
          <a:prstGeom prst="rect">
            <a:avLst/>
          </a:prstGeom>
          <a:noFill/>
        </p:spPr>
        <p:txBody>
          <a:bodyPr wrap="square" rtlCol="0">
            <a:spAutoFit/>
          </a:bodyPr>
          <a:lstStyle/>
          <a:p>
            <a:r>
              <a:rPr lang="en-GB" dirty="0"/>
              <a:t>Then we moved to the campaign preparation page, and we called it the </a:t>
            </a:r>
            <a:r>
              <a:rPr lang="en-US" b="1" dirty="0"/>
              <a:t>F</a:t>
            </a:r>
            <a:r>
              <a:rPr lang="en-GB" b="1" dirty="0" err="1"/>
              <a:t>irst</a:t>
            </a:r>
            <a:r>
              <a:rPr lang="en-GB" b="1" dirty="0"/>
              <a:t> Campaign For The ‘S</a:t>
            </a:r>
            <a:r>
              <a:rPr lang="en-US" b="1" dirty="0"/>
              <a:t>u</a:t>
            </a:r>
            <a:r>
              <a:rPr lang="en-GB" b="1" dirty="0"/>
              <a:t>mar’ Season</a:t>
            </a:r>
            <a:r>
              <a:rPr lang="en-GB" dirty="0"/>
              <a:t>, and we activated the A/B test button.</a:t>
            </a:r>
          </a:p>
        </p:txBody>
      </p:sp>
      <p:sp>
        <p:nvSpPr>
          <p:cNvPr id="7" name="Google Shape;168;p17">
            <a:extLst>
              <a:ext uri="{FF2B5EF4-FFF2-40B4-BE49-F238E27FC236}">
                <a16:creationId xmlns:a16="http://schemas.microsoft.com/office/drawing/2014/main" id="{D02B34B8-CA1A-4A55-99BA-6843BFBCF942}"/>
              </a:ext>
            </a:extLst>
          </p:cNvPr>
          <p:cNvSpPr txBox="1">
            <a:spLocks/>
          </p:cNvSpPr>
          <p:nvPr/>
        </p:nvSpPr>
        <p:spPr>
          <a:xfrm>
            <a:off x="457200" y="212570"/>
            <a:ext cx="8229600" cy="33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9pPr>
          </a:lstStyle>
          <a:p>
            <a:r>
              <a:rPr lang="en-GB" sz="2800" dirty="0">
                <a:solidFill>
                  <a:schemeClr val="dk1"/>
                </a:solidFill>
              </a:rPr>
              <a:t>Create an advertising campaign</a:t>
            </a:r>
          </a:p>
        </p:txBody>
      </p:sp>
      <p:sp>
        <p:nvSpPr>
          <p:cNvPr id="5" name="Rectangle 4">
            <a:extLst>
              <a:ext uri="{FF2B5EF4-FFF2-40B4-BE49-F238E27FC236}">
                <a16:creationId xmlns:a16="http://schemas.microsoft.com/office/drawing/2014/main" id="{0F0FB2B2-AE99-424C-A15E-83213D4FF5F1}"/>
              </a:ext>
            </a:extLst>
          </p:cNvPr>
          <p:cNvSpPr/>
          <p:nvPr/>
        </p:nvSpPr>
        <p:spPr>
          <a:xfrm>
            <a:off x="5943598" y="805912"/>
            <a:ext cx="638629" cy="8708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Oval 5">
            <a:extLst>
              <a:ext uri="{FF2B5EF4-FFF2-40B4-BE49-F238E27FC236}">
                <a16:creationId xmlns:a16="http://schemas.microsoft.com/office/drawing/2014/main" id="{F1B8DC90-4E1D-48EA-8A24-B16F233A0712}"/>
              </a:ext>
            </a:extLst>
          </p:cNvPr>
          <p:cNvSpPr/>
          <p:nvPr/>
        </p:nvSpPr>
        <p:spPr>
          <a:xfrm>
            <a:off x="5176595" y="1161143"/>
            <a:ext cx="166915" cy="1253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34EE3922-4D17-4B53-A720-3073C50ECD35}"/>
              </a:ext>
            </a:extLst>
          </p:cNvPr>
          <p:cNvSpPr/>
          <p:nvPr/>
        </p:nvSpPr>
        <p:spPr>
          <a:xfrm>
            <a:off x="5176595" y="3345853"/>
            <a:ext cx="222719" cy="181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1899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201" name="Google Shape;168;p17">
            <a:extLst>
              <a:ext uri="{FF2B5EF4-FFF2-40B4-BE49-F238E27FC236}">
                <a16:creationId xmlns:a16="http://schemas.microsoft.com/office/drawing/2014/main" id="{0D64730F-1CED-4085-B26C-5498186280DC}"/>
              </a:ext>
            </a:extLst>
          </p:cNvPr>
          <p:cNvSpPr txBox="1">
            <a:spLocks noGrp="1"/>
          </p:cNvSpPr>
          <p:nvPr>
            <p:ph type="title"/>
          </p:nvPr>
        </p:nvSpPr>
        <p:spPr>
          <a:xfrm>
            <a:off x="358140" y="201407"/>
            <a:ext cx="8229600" cy="3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chemeClr val="dk1"/>
                </a:solidFill>
              </a:rPr>
              <a:t>Coordination of the Ad Set</a:t>
            </a:r>
            <a:endParaRPr dirty="0">
              <a:solidFill>
                <a:schemeClr val="dk1"/>
              </a:solidFill>
            </a:endParaRPr>
          </a:p>
        </p:txBody>
      </p:sp>
      <p:pic>
        <p:nvPicPr>
          <p:cNvPr id="4098" name="Picture 2">
            <a:extLst>
              <a:ext uri="{FF2B5EF4-FFF2-40B4-BE49-F238E27FC236}">
                <a16:creationId xmlns:a16="http://schemas.microsoft.com/office/drawing/2014/main" id="{9F135540-2AF5-4140-8A6A-330CFAB753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90" r="30147" b="7011"/>
          <a:stretch/>
        </p:blipFill>
        <p:spPr bwMode="auto">
          <a:xfrm>
            <a:off x="4861688" y="762085"/>
            <a:ext cx="4282311" cy="21462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1F6BE6-9406-4661-A32F-54A555905773}"/>
              </a:ext>
            </a:extLst>
          </p:cNvPr>
          <p:cNvSpPr txBox="1"/>
          <p:nvPr/>
        </p:nvSpPr>
        <p:spPr>
          <a:xfrm>
            <a:off x="224725" y="1510698"/>
            <a:ext cx="4728275" cy="738664"/>
          </a:xfrm>
          <a:prstGeom prst="rect">
            <a:avLst/>
          </a:prstGeom>
          <a:noFill/>
        </p:spPr>
        <p:txBody>
          <a:bodyPr wrap="square" rtlCol="0">
            <a:spAutoFit/>
          </a:bodyPr>
          <a:lstStyle/>
          <a:p>
            <a:r>
              <a:rPr lang="en-GB" dirty="0"/>
              <a:t>Then we moved to the advertising group page, which we called the </a:t>
            </a:r>
            <a:r>
              <a:rPr lang="en-GB" b="1" dirty="0"/>
              <a:t>Ad </a:t>
            </a:r>
            <a:r>
              <a:rPr lang="en-GB" b="1" dirty="0" err="1"/>
              <a:t>Set_A</a:t>
            </a:r>
            <a:r>
              <a:rPr lang="en-GB" b="1" dirty="0"/>
              <a:t> </a:t>
            </a:r>
            <a:r>
              <a:rPr lang="en-GB" dirty="0"/>
              <a:t>to distinguish between the ads, and we chose the transfer to the Messenger application.</a:t>
            </a:r>
          </a:p>
        </p:txBody>
      </p:sp>
      <p:sp>
        <p:nvSpPr>
          <p:cNvPr id="3" name="TextBox 2">
            <a:extLst>
              <a:ext uri="{FF2B5EF4-FFF2-40B4-BE49-F238E27FC236}">
                <a16:creationId xmlns:a16="http://schemas.microsoft.com/office/drawing/2014/main" id="{3D799BEB-6C99-42E7-9D96-3DE633B54C71}"/>
              </a:ext>
            </a:extLst>
          </p:cNvPr>
          <p:cNvSpPr txBox="1"/>
          <p:nvPr/>
        </p:nvSpPr>
        <p:spPr>
          <a:xfrm>
            <a:off x="358140" y="3374342"/>
            <a:ext cx="4728274" cy="1169551"/>
          </a:xfrm>
          <a:prstGeom prst="rect">
            <a:avLst/>
          </a:prstGeom>
          <a:noFill/>
        </p:spPr>
        <p:txBody>
          <a:bodyPr wrap="square" rtlCol="0">
            <a:spAutoFit/>
          </a:bodyPr>
          <a:lstStyle/>
          <a:p>
            <a:r>
              <a:rPr lang="en-GB" dirty="0"/>
              <a:t>Hence we allocated a total budget of $5 for five days. </a:t>
            </a:r>
            <a:endParaRPr lang="ar-SA" dirty="0"/>
          </a:p>
          <a:p>
            <a:endParaRPr lang="ar-SA" dirty="0"/>
          </a:p>
          <a:p>
            <a:r>
              <a:rPr lang="en-GB" dirty="0"/>
              <a:t>Note: </a:t>
            </a:r>
            <a:r>
              <a:rPr lang="en-US" dirty="0"/>
              <a:t>“</a:t>
            </a:r>
            <a:r>
              <a:rPr lang="en-GB" dirty="0"/>
              <a:t>The budget and time we chose are not appropriate, but rather for training”.</a:t>
            </a:r>
          </a:p>
          <a:p>
            <a:endParaRPr lang="en-GB" dirty="0"/>
          </a:p>
        </p:txBody>
      </p:sp>
      <p:pic>
        <p:nvPicPr>
          <p:cNvPr id="1026" name="Picture 2">
            <a:extLst>
              <a:ext uri="{FF2B5EF4-FFF2-40B4-BE49-F238E27FC236}">
                <a16:creationId xmlns:a16="http://schemas.microsoft.com/office/drawing/2014/main" id="{BD79CDA3-93E9-4347-9235-5AFC3CF82D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1" t="14719" r="30199" b="7405"/>
          <a:stretch/>
        </p:blipFill>
        <p:spPr bwMode="auto">
          <a:xfrm>
            <a:off x="4861688" y="2941928"/>
            <a:ext cx="4282311" cy="22015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AFFA78-2A54-4660-BAFF-B21A8B612EB0}"/>
              </a:ext>
            </a:extLst>
          </p:cNvPr>
          <p:cNvSpPr/>
          <p:nvPr/>
        </p:nvSpPr>
        <p:spPr>
          <a:xfrm>
            <a:off x="6814455" y="1967055"/>
            <a:ext cx="638629" cy="8708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7115553E-F00C-4ACD-9323-41097C7EBEF2}"/>
              </a:ext>
            </a:extLst>
          </p:cNvPr>
          <p:cNvSpPr/>
          <p:nvPr/>
        </p:nvSpPr>
        <p:spPr>
          <a:xfrm>
            <a:off x="6618512" y="2169533"/>
            <a:ext cx="638629" cy="8708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Oval 8">
            <a:extLst>
              <a:ext uri="{FF2B5EF4-FFF2-40B4-BE49-F238E27FC236}">
                <a16:creationId xmlns:a16="http://schemas.microsoft.com/office/drawing/2014/main" id="{2FE62FF5-5306-43F1-A675-778487D4D0E3}"/>
              </a:ext>
            </a:extLst>
          </p:cNvPr>
          <p:cNvSpPr/>
          <p:nvPr/>
        </p:nvSpPr>
        <p:spPr>
          <a:xfrm>
            <a:off x="4919499" y="1169117"/>
            <a:ext cx="166915" cy="12537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E07EFFCB-8F9F-482F-8ADD-23189764967D}"/>
              </a:ext>
            </a:extLst>
          </p:cNvPr>
          <p:cNvSpPr/>
          <p:nvPr/>
        </p:nvSpPr>
        <p:spPr>
          <a:xfrm>
            <a:off x="4814833" y="3340757"/>
            <a:ext cx="209331" cy="1792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0330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2050" name="Picture 2">
            <a:extLst>
              <a:ext uri="{FF2B5EF4-FFF2-40B4-BE49-F238E27FC236}">
                <a16:creationId xmlns:a16="http://schemas.microsoft.com/office/drawing/2014/main" id="{665EA827-76B6-45C6-AD19-6CE6DBE96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 t="15192" r="30332" b="7404"/>
          <a:stretch/>
        </p:blipFill>
        <p:spPr bwMode="auto">
          <a:xfrm>
            <a:off x="5158740" y="762000"/>
            <a:ext cx="398526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7EBF74-E1EE-483E-8E5B-3A4007E1502D}"/>
              </a:ext>
            </a:extLst>
          </p:cNvPr>
          <p:cNvSpPr txBox="1"/>
          <p:nvPr/>
        </p:nvSpPr>
        <p:spPr>
          <a:xfrm>
            <a:off x="243840" y="1403258"/>
            <a:ext cx="4686300" cy="523220"/>
          </a:xfrm>
          <a:prstGeom prst="rect">
            <a:avLst/>
          </a:prstGeom>
          <a:noFill/>
        </p:spPr>
        <p:txBody>
          <a:bodyPr wrap="square" rtlCol="0">
            <a:spAutoFit/>
          </a:bodyPr>
          <a:lstStyle/>
          <a:p>
            <a:r>
              <a:rPr lang="en-GB" dirty="0"/>
              <a:t>Then we used the audience previously preserved, as we chose the target sites, age groups, sex and interests.</a:t>
            </a:r>
          </a:p>
        </p:txBody>
      </p:sp>
      <p:sp>
        <p:nvSpPr>
          <p:cNvPr id="5" name="TextBox 4">
            <a:extLst>
              <a:ext uri="{FF2B5EF4-FFF2-40B4-BE49-F238E27FC236}">
                <a16:creationId xmlns:a16="http://schemas.microsoft.com/office/drawing/2014/main" id="{9977B5D6-48C7-46A9-8367-A3B2F56F1F95}"/>
              </a:ext>
            </a:extLst>
          </p:cNvPr>
          <p:cNvSpPr txBox="1"/>
          <p:nvPr/>
        </p:nvSpPr>
        <p:spPr>
          <a:xfrm>
            <a:off x="243840" y="3406171"/>
            <a:ext cx="4320540" cy="738664"/>
          </a:xfrm>
          <a:prstGeom prst="rect">
            <a:avLst/>
          </a:prstGeom>
          <a:noFill/>
        </p:spPr>
        <p:txBody>
          <a:bodyPr wrap="square" rtlCol="0">
            <a:spAutoFit/>
          </a:bodyPr>
          <a:lstStyle/>
          <a:p>
            <a:r>
              <a:rPr lang="en-GB" dirty="0"/>
              <a:t>And then we chose the sites manually, where we chose Facebook and the audience network to take into account the budget.</a:t>
            </a:r>
          </a:p>
        </p:txBody>
      </p:sp>
      <p:pic>
        <p:nvPicPr>
          <p:cNvPr id="2052" name="Picture 4">
            <a:extLst>
              <a:ext uri="{FF2B5EF4-FFF2-40B4-BE49-F238E27FC236}">
                <a16:creationId xmlns:a16="http://schemas.microsoft.com/office/drawing/2014/main" id="{F015E3C1-3AD3-41EF-B7C3-C01C77E8B4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 t="14248" r="31661" b="7954"/>
          <a:stretch/>
        </p:blipFill>
        <p:spPr bwMode="auto">
          <a:xfrm>
            <a:off x="5158740" y="2705100"/>
            <a:ext cx="3916681" cy="2252991"/>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68;p17">
            <a:extLst>
              <a:ext uri="{FF2B5EF4-FFF2-40B4-BE49-F238E27FC236}">
                <a16:creationId xmlns:a16="http://schemas.microsoft.com/office/drawing/2014/main" id="{B480D809-C173-4705-874E-500FB9516417}"/>
              </a:ext>
            </a:extLst>
          </p:cNvPr>
          <p:cNvSpPr txBox="1">
            <a:spLocks/>
          </p:cNvSpPr>
          <p:nvPr/>
        </p:nvSpPr>
        <p:spPr>
          <a:xfrm>
            <a:off x="358140" y="201407"/>
            <a:ext cx="8229600" cy="330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3000" b="1" i="0" u="none" strike="noStrike" cap="none">
                <a:solidFill>
                  <a:srgbClr val="000000"/>
                </a:solidFill>
                <a:latin typeface="Fira Sans Extra Condensed"/>
                <a:ea typeface="Fira Sans Extra Condensed"/>
                <a:cs typeface="Fira Sans Extra Condensed"/>
                <a:sym typeface="Fira Sans Extra Condensed"/>
              </a:defRPr>
            </a:lvl9pPr>
          </a:lstStyle>
          <a:p>
            <a:r>
              <a:rPr lang="en-GB">
                <a:solidFill>
                  <a:schemeClr val="dk1"/>
                </a:solidFill>
              </a:rPr>
              <a:t>Coordination of the Ad Set</a:t>
            </a:r>
            <a:endParaRPr lang="en-GB" dirty="0">
              <a:solidFill>
                <a:schemeClr val="dk1"/>
              </a:solidFill>
            </a:endParaRPr>
          </a:p>
        </p:txBody>
      </p:sp>
      <p:sp>
        <p:nvSpPr>
          <p:cNvPr id="14" name="Oval 13">
            <a:extLst>
              <a:ext uri="{FF2B5EF4-FFF2-40B4-BE49-F238E27FC236}">
                <a16:creationId xmlns:a16="http://schemas.microsoft.com/office/drawing/2014/main" id="{DD111FE8-76E9-442E-9B59-832DA7317408}"/>
              </a:ext>
            </a:extLst>
          </p:cNvPr>
          <p:cNvSpPr/>
          <p:nvPr/>
        </p:nvSpPr>
        <p:spPr>
          <a:xfrm>
            <a:off x="5158740" y="1110343"/>
            <a:ext cx="229976" cy="1326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7FFA0E3-4480-4C80-890F-1B81472E659F}"/>
              </a:ext>
            </a:extLst>
          </p:cNvPr>
          <p:cNvSpPr/>
          <p:nvPr/>
        </p:nvSpPr>
        <p:spPr>
          <a:xfrm>
            <a:off x="5158740" y="3053443"/>
            <a:ext cx="229976" cy="24984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6179025"/>
      </p:ext>
    </p:extLst>
  </p:cSld>
  <p:clrMapOvr>
    <a:masterClrMapping/>
  </p:clrMapOvr>
</p:sld>
</file>

<file path=ppt/theme/theme1.xml><?xml version="1.0" encoding="utf-8"?>
<a:theme xmlns:a="http://schemas.openxmlformats.org/drawingml/2006/main" name="A/B Testing Infographics by Slidesgo">
  <a:themeElements>
    <a:clrScheme name="Simple Light">
      <a:dk1>
        <a:srgbClr val="000000"/>
      </a:dk1>
      <a:lt1>
        <a:srgbClr val="FFFFFF"/>
      </a:lt1>
      <a:dk2>
        <a:srgbClr val="2E323C"/>
      </a:dk2>
      <a:lt2>
        <a:srgbClr val="EEEEED"/>
      </a:lt2>
      <a:accent1>
        <a:srgbClr val="2EC5FF"/>
      </a:accent1>
      <a:accent2>
        <a:srgbClr val="38B4FE"/>
      </a:accent2>
      <a:accent3>
        <a:srgbClr val="42A4FC"/>
      </a:accent3>
      <a:accent4>
        <a:srgbClr val="4B93FB"/>
      </a:accent4>
      <a:accent5>
        <a:srgbClr val="5583F9"/>
      </a:accent5>
      <a:accent6>
        <a:srgbClr val="5F72F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6188</TotalTime>
  <Words>2052</Words>
  <Application>Microsoft Office PowerPoint</Application>
  <PresentationFormat>On-screen Show (16:9)</PresentationFormat>
  <Paragraphs>163</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Fira Sans Extra Condensed</vt:lpstr>
      <vt:lpstr>Roboto</vt:lpstr>
      <vt:lpstr>Arial</vt:lpstr>
      <vt:lpstr>Fira Sans</vt:lpstr>
      <vt:lpstr>Bahnschrift SemiLight</vt:lpstr>
      <vt:lpstr>A/B Testing Infographics by Slidesgo</vt:lpstr>
      <vt:lpstr>"Optimizing Sales for Dar_Al Amoudi Store Using A/B Test</vt:lpstr>
      <vt:lpstr>A/B Testing Infographics</vt:lpstr>
      <vt:lpstr>Setting goals and standards</vt:lpstr>
      <vt:lpstr>Define the target audience and KPI</vt:lpstr>
      <vt:lpstr>Create ads</vt:lpstr>
      <vt:lpstr>The First A/B Test</vt:lpstr>
      <vt:lpstr>Work in the Facebook ads manager</vt:lpstr>
      <vt:lpstr>Coordination of the Ad Set</vt:lpstr>
      <vt:lpstr>PowerPoint Presentation</vt:lpstr>
      <vt:lpstr>Coordination of the Ad</vt:lpstr>
      <vt:lpstr>Coordination of the A/B Test</vt:lpstr>
      <vt:lpstr>Coordination of the A/B Test</vt:lpstr>
      <vt:lpstr>Coordination of the Ad B</vt:lpstr>
      <vt:lpstr>Verify the test</vt:lpstr>
      <vt:lpstr>Test tracking</vt:lpstr>
      <vt:lpstr>Interpretation the results of the first A/B test</vt:lpstr>
      <vt:lpstr>Interpretation the results of the first A/B test</vt:lpstr>
      <vt:lpstr>Ad text testing</vt:lpstr>
      <vt:lpstr>Second test setup</vt:lpstr>
      <vt:lpstr>Second test setup</vt:lpstr>
      <vt:lpstr>Interpretation of the results of the second test</vt:lpstr>
      <vt:lpstr>Summarize insights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 Testing Infographics</dc:title>
  <dc:creator>أحمد العمودي</dc:creator>
  <cp:lastModifiedBy>Omar Alamoudi</cp:lastModifiedBy>
  <cp:revision>65</cp:revision>
  <dcterms:modified xsi:type="dcterms:W3CDTF">2023-05-21T04:43:49Z</dcterms:modified>
</cp:coreProperties>
</file>